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1"/>
  </p:notesMasterIdLst>
  <p:handoutMasterIdLst>
    <p:handoutMasterId r:id="rId42"/>
  </p:handoutMasterIdLst>
  <p:sldIdLst>
    <p:sldId id="256" r:id="rId2"/>
    <p:sldId id="424" r:id="rId3"/>
    <p:sldId id="336" r:id="rId4"/>
    <p:sldId id="409" r:id="rId5"/>
    <p:sldId id="335" r:id="rId6"/>
    <p:sldId id="410" r:id="rId7"/>
    <p:sldId id="405" r:id="rId8"/>
    <p:sldId id="363" r:id="rId9"/>
    <p:sldId id="342" r:id="rId10"/>
    <p:sldId id="391" r:id="rId11"/>
    <p:sldId id="344" r:id="rId12"/>
    <p:sldId id="345" r:id="rId13"/>
    <p:sldId id="392" r:id="rId14"/>
    <p:sldId id="411" r:id="rId15"/>
    <p:sldId id="412" r:id="rId16"/>
    <p:sldId id="413" r:id="rId17"/>
    <p:sldId id="258" r:id="rId18"/>
    <p:sldId id="415" r:id="rId19"/>
    <p:sldId id="417" r:id="rId20"/>
    <p:sldId id="422" r:id="rId21"/>
    <p:sldId id="423" r:id="rId22"/>
    <p:sldId id="425" r:id="rId23"/>
    <p:sldId id="426" r:id="rId24"/>
    <p:sldId id="427" r:id="rId25"/>
    <p:sldId id="428" r:id="rId26"/>
    <p:sldId id="429" r:id="rId27"/>
    <p:sldId id="430" r:id="rId28"/>
    <p:sldId id="431" r:id="rId29"/>
    <p:sldId id="433" r:id="rId30"/>
    <p:sldId id="434" r:id="rId31"/>
    <p:sldId id="435" r:id="rId32"/>
    <p:sldId id="436" r:id="rId33"/>
    <p:sldId id="437" r:id="rId34"/>
    <p:sldId id="438" r:id="rId35"/>
    <p:sldId id="439" r:id="rId36"/>
    <p:sldId id="440" r:id="rId37"/>
    <p:sldId id="441" r:id="rId38"/>
    <p:sldId id="442" r:id="rId39"/>
    <p:sldId id="443"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74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01"/>
    <p:restoredTop sz="66283"/>
  </p:normalViewPr>
  <p:slideViewPr>
    <p:cSldViewPr snapToGrid="0" snapToObjects="1">
      <p:cViewPr varScale="1">
        <p:scale>
          <a:sx n="72" d="100"/>
          <a:sy n="72" d="100"/>
        </p:scale>
        <p:origin x="2136" y="192"/>
      </p:cViewPr>
      <p:guideLst>
        <p:guide orient="horz" pos="2184"/>
        <p:guide pos="3744"/>
      </p:guideLst>
    </p:cSldViewPr>
  </p:slideViewPr>
  <p:notesTextViewPr>
    <p:cViewPr>
      <p:scale>
        <a:sx n="110" d="100"/>
        <a:sy n="11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88389790-147C-7748-A8A1-65FAC8A20F72}" type="datetimeFigureOut">
              <a:rPr lang="en-US" smtClean="0"/>
              <a:t>7/31/19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tiff>
</file>

<file path=ppt/media/image24.tiff>
</file>

<file path=ppt/media/image25.png>
</file>

<file path=ppt/media/image26.tiff>
</file>

<file path=ppt/media/image27.tiff>
</file>

<file path=ppt/media/image28.tiff>
</file>

<file path=ppt/media/image29.tiff>
</file>

<file path=ppt/media/image3.png>
</file>

<file path=ppt/media/image30.tiff>
</file>

<file path=ppt/media/image4.png>
</file>

<file path=ppt/media/image5.png>
</file>

<file path=ppt/media/image6.png>
</file>

<file path=ppt/media/image7.png>
</file>

<file path=ppt/media/image8.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48CB77B6-7185-9642-B594-FCD5D893C7A0}" type="datetimeFigureOut">
              <a:rPr lang="en-US" smtClean="0"/>
              <a:t>7/31/19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a:t>
            </a:fld>
            <a:endParaRPr lang="en-US"/>
          </a:p>
        </p:txBody>
      </p:sp>
    </p:spTree>
    <p:extLst>
      <p:ext uri="{BB962C8B-B14F-4D97-AF65-F5344CB8AC3E}">
        <p14:creationId xmlns:p14="http://schemas.microsoft.com/office/powerpoint/2010/main" val="10556150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good time to review the idea of ”tidy” data that also gives the “</a:t>
            </a:r>
            <a:r>
              <a:rPr lang="en-US" dirty="0" err="1"/>
              <a:t>tidyverse</a:t>
            </a:r>
            <a:r>
              <a:rPr lang="en-US" dirty="0"/>
              <a:t>” its name. </a:t>
            </a:r>
          </a:p>
          <a:p>
            <a:endParaRPr lang="en-US" dirty="0"/>
          </a:p>
          <a:p>
            <a:r>
              <a:rPr lang="en-US" dirty="0"/>
              <a:t>Any data set can take on a lot of different shapes. But there is one shape that is best suited for data analysis, and that shape is called ”tidy.” </a:t>
            </a:r>
          </a:p>
          <a:p>
            <a:endParaRPr lang="en-US" dirty="0"/>
          </a:p>
          <a:p>
            <a:r>
              <a:rPr lang="en-US" dirty="0"/>
              <a:t>The opposite of “tidy” data is often called “messy” and often times one of the first data analysis tasks is to convert “messy” data into “tidy data.”</a:t>
            </a:r>
          </a:p>
          <a:p>
            <a:endParaRPr lang="en-US" dirty="0"/>
          </a:p>
          <a:p>
            <a:pPr marL="171450" indent="-171450">
              <a:buFont typeface="Arial" panose="020B0604020202020204" pitchFamily="34" charset="0"/>
              <a:buChar char="•"/>
            </a:pPr>
            <a:r>
              <a:rPr lang="en-US" dirty="0"/>
              <a:t>A data set is tidy if: each variable is in its own column,</a:t>
            </a:r>
          </a:p>
          <a:p>
            <a:pPr marL="171450" indent="-171450">
              <a:buFont typeface="Arial" panose="020B0604020202020204" pitchFamily="34" charset="0"/>
              <a:buChar char="•"/>
            </a:pPr>
            <a:r>
              <a:rPr lang="en-US" dirty="0"/>
              <a:t>Each observation is in its own row</a:t>
            </a:r>
          </a:p>
          <a:p>
            <a:pPr marL="171450" indent="-171450">
              <a:buFont typeface="Arial" panose="020B0604020202020204" pitchFamily="34" charset="0"/>
              <a:buChar char="•"/>
            </a:pPr>
            <a:r>
              <a:rPr lang="en-US" dirty="0"/>
              <a:t>Each value is in its own cell</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Fortunately for us, the orders data set is tidy already.</a:t>
            </a:r>
          </a:p>
        </p:txBody>
      </p:sp>
      <p:sp>
        <p:nvSpPr>
          <p:cNvPr id="4" name="Slide Number Placeholder 3"/>
          <p:cNvSpPr>
            <a:spLocks noGrp="1"/>
          </p:cNvSpPr>
          <p:nvPr>
            <p:ph type="sldNum" sz="quarter" idx="10"/>
          </p:nvPr>
        </p:nvSpPr>
        <p:spPr/>
        <p:txBody>
          <a:bodyPr/>
          <a:lstStyle/>
          <a:p>
            <a:fld id="{0A193586-FEB5-7C43-8F44-7EFAE4EECA28}" type="slidenum">
              <a:rPr lang="en-US" smtClean="0"/>
              <a:t>10</a:t>
            </a:fld>
            <a:endParaRPr lang="en-US"/>
          </a:p>
        </p:txBody>
      </p:sp>
    </p:spTree>
    <p:extLst>
      <p:ext uri="{BB962C8B-B14F-4D97-AF65-F5344CB8AC3E}">
        <p14:creationId xmlns:p14="http://schemas.microsoft.com/office/powerpoint/2010/main" val="6763344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We’ll go into more detail about what </a:t>
            </a:r>
            <a:r>
              <a:rPr lang="en-US" baseline="0" dirty="0" err="1"/>
              <a:t>geom</a:t>
            </a:r>
            <a:r>
              <a:rPr lang="en-US" baseline="0" dirty="0"/>
              <a:t> functions are, but for now, just know that you need to tell </a:t>
            </a:r>
            <a:r>
              <a:rPr lang="en-US" baseline="0" dirty="0" err="1"/>
              <a:t>ggplot</a:t>
            </a:r>
            <a:r>
              <a:rPr lang="en-US" baseline="0" dirty="0"/>
              <a:t> what type of graph you want, and you do that by picking the right </a:t>
            </a:r>
            <a:r>
              <a:rPr lang="en-US" b="1" baseline="0" dirty="0" err="1"/>
              <a:t>geom</a:t>
            </a:r>
            <a:r>
              <a:rPr lang="en-US" baseline="0" dirty="0"/>
              <a:t>_ function.</a:t>
            </a:r>
          </a:p>
          <a:p>
            <a:endParaRPr lang="en-US" baseline="0" dirty="0"/>
          </a:p>
          <a:p>
            <a:r>
              <a:rPr lang="en-US" baseline="0" dirty="0"/>
              <a:t>Here are a couple of useful </a:t>
            </a:r>
            <a:r>
              <a:rPr lang="en-US" baseline="0" dirty="0" err="1"/>
              <a:t>geom</a:t>
            </a:r>
            <a:r>
              <a:rPr lang="en-US" baseline="0" dirty="0"/>
              <a:t> functions for visualizing clinical data, but there are many more. With these 6 you can make histograms, bar plots, scatter plots, dot plots, boxplots, and line graphs.</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11</a:t>
            </a:fld>
            <a:endParaRPr lang="en-US"/>
          </a:p>
        </p:txBody>
      </p:sp>
    </p:spTree>
    <p:extLst>
      <p:ext uri="{BB962C8B-B14F-4D97-AF65-F5344CB8AC3E}">
        <p14:creationId xmlns:p14="http://schemas.microsoft.com/office/powerpoint/2010/main" val="2036075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ggplot2 Cheat</a:t>
            </a:r>
            <a:r>
              <a:rPr lang="en-US" baseline="0" dirty="0"/>
              <a:t> Sheet which is one of the loose </a:t>
            </a:r>
            <a:r>
              <a:rPr lang="en-US" baseline="0" dirty="0" err="1"/>
              <a:t>leafs</a:t>
            </a:r>
            <a:r>
              <a:rPr lang="en-US" baseline="0" dirty="0"/>
              <a:t> in your course pack is great to have on hand as you’re exploring your data with </a:t>
            </a:r>
            <a:r>
              <a:rPr lang="en-US" baseline="0" dirty="0" err="1"/>
              <a:t>ggplot</a:t>
            </a:r>
            <a:r>
              <a:rPr lang="en-US" baseline="0" dirty="0"/>
              <a:t>.</a:t>
            </a:r>
          </a:p>
        </p:txBody>
      </p:sp>
      <p:sp>
        <p:nvSpPr>
          <p:cNvPr id="4" name="Slide Number Placeholder 3"/>
          <p:cNvSpPr>
            <a:spLocks noGrp="1"/>
          </p:cNvSpPr>
          <p:nvPr>
            <p:ph type="sldNum" sz="quarter" idx="10"/>
          </p:nvPr>
        </p:nvSpPr>
        <p:spPr/>
        <p:txBody>
          <a:bodyPr/>
          <a:lstStyle/>
          <a:p>
            <a:fld id="{0A193586-FEB5-7C43-8F44-7EFAE4EECA28}" type="slidenum">
              <a:rPr lang="en-US" smtClean="0"/>
              <a:t>12</a:t>
            </a:fld>
            <a:endParaRPr lang="en-US"/>
          </a:p>
        </p:txBody>
      </p:sp>
    </p:spTree>
    <p:extLst>
      <p:ext uri="{BB962C8B-B14F-4D97-AF65-F5344CB8AC3E}">
        <p14:creationId xmlns:p14="http://schemas.microsoft.com/office/powerpoint/2010/main" val="20551183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we've picked a tidy data frame, we've picked a </a:t>
            </a:r>
            <a:r>
              <a:rPr lang="en-US" dirty="0" err="1"/>
              <a:t>geom</a:t>
            </a:r>
            <a:r>
              <a:rPr lang="en-US" dirty="0"/>
              <a:t> function, what's left now is to write aesthetic mappings. </a:t>
            </a:r>
          </a:p>
          <a:p>
            <a:endParaRPr lang="en-US" dirty="0"/>
          </a:p>
          <a:p>
            <a:r>
              <a:rPr lang="en-US" dirty="0"/>
              <a:t>So what's an aesthetic mapping? An aesthetic mapping is a definition of how you want the variables of your data frame represented as graphical markings on your plot.</a:t>
            </a:r>
          </a:p>
          <a:p>
            <a:endParaRPr lang="en-US" dirty="0"/>
          </a:p>
          <a:p>
            <a:r>
              <a:rPr lang="en-US" dirty="0"/>
              <a:t>For example, consider this data frame with 3 variables: a, b, c, and this 2D graph with an x and y axis.</a:t>
            </a:r>
          </a:p>
          <a:p>
            <a:endParaRPr lang="en-US" dirty="0"/>
          </a:p>
          <a:p>
            <a:r>
              <a:rPr lang="en-US" dirty="0"/>
              <a:t>* The aesthetic mapping above defines that x axis value of each marking should come from the "a" column</a:t>
            </a:r>
          </a:p>
          <a:p>
            <a:pPr marL="171450" indent="-171450">
              <a:buFont typeface="Arial" panose="020B0604020202020204" pitchFamily="34" charset="0"/>
              <a:buChar char="•"/>
            </a:pPr>
            <a:r>
              <a:rPr lang="en-US" dirty="0"/>
              <a:t>The y axis value from the "b" column</a:t>
            </a:r>
          </a:p>
          <a:p>
            <a:pPr marL="171450" indent="-171450">
              <a:buFont typeface="Arial" panose="020B0604020202020204" pitchFamily="34" charset="0"/>
              <a:buChar char="•"/>
            </a:pPr>
            <a:r>
              <a:rPr lang="en-US" dirty="0"/>
              <a:t>And since we’re now out of axes, we can define that the color should come from the "c" column. R figures out a reasonable color scale but you can fine tune this.</a:t>
            </a:r>
          </a:p>
          <a:p>
            <a:pPr marL="171450" indent="-171450">
              <a:buFont typeface="Arial" panose="020B0604020202020204" pitchFamily="34" charset="0"/>
              <a:buChar char="•"/>
            </a:pPr>
            <a:r>
              <a:rPr lang="en-US" dirty="0"/>
              <a:t>As a result, you get the expected graph.</a:t>
            </a:r>
          </a:p>
        </p:txBody>
      </p:sp>
      <p:sp>
        <p:nvSpPr>
          <p:cNvPr id="4" name="Slide Number Placeholder 3"/>
          <p:cNvSpPr>
            <a:spLocks noGrp="1"/>
          </p:cNvSpPr>
          <p:nvPr>
            <p:ph type="sldNum" sz="quarter" idx="10"/>
          </p:nvPr>
        </p:nvSpPr>
        <p:spPr/>
        <p:txBody>
          <a:bodyPr/>
          <a:lstStyle/>
          <a:p>
            <a:fld id="{0A193586-FEB5-7C43-8F44-7EFAE4EECA28}" type="slidenum">
              <a:rPr lang="en-US" smtClean="0"/>
              <a:t>13</a:t>
            </a:fld>
            <a:endParaRPr lang="en-US"/>
          </a:p>
        </p:txBody>
      </p:sp>
    </p:spTree>
    <p:extLst>
      <p:ext uri="{BB962C8B-B14F-4D97-AF65-F5344CB8AC3E}">
        <p14:creationId xmlns:p14="http://schemas.microsoft.com/office/powerpoint/2010/main" val="963111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closer look at aesthetics. Here are some very commonly used ones – position, shape, size, color, line width, or line type. </a:t>
            </a:r>
            <a:r>
              <a:rPr lang="en-US" sz="1200" b="0" i="0" kern="1200" dirty="0">
                <a:solidFill>
                  <a:schemeClr val="tx1"/>
                </a:solidFill>
                <a:effectLst/>
                <a:latin typeface="+mn-lt"/>
                <a:ea typeface="+mn-ea"/>
                <a:cs typeface="+mn-cs"/>
              </a:rPr>
              <a:t>Every graphical element of course has a </a:t>
            </a:r>
            <a:r>
              <a:rPr lang="en-US" sz="1200" b="0" i="1" kern="1200" dirty="0">
                <a:solidFill>
                  <a:schemeClr val="tx1"/>
                </a:solidFill>
                <a:effectLst/>
                <a:latin typeface="+mn-lt"/>
                <a:ea typeface="+mn-ea"/>
                <a:cs typeface="+mn-cs"/>
              </a:rPr>
              <a:t>position,</a:t>
            </a:r>
            <a:r>
              <a:rPr lang="en-US" sz="1200" b="0" i="0" kern="1200" dirty="0">
                <a:solidFill>
                  <a:schemeClr val="tx1"/>
                </a:solidFill>
                <a:effectLst/>
                <a:latin typeface="+mn-lt"/>
                <a:ea typeface="+mn-ea"/>
                <a:cs typeface="+mn-cs"/>
              </a:rPr>
              <a:t> which describes where the element is located, usually on the x and y axis. Data points displayed as dots have a </a:t>
            </a:r>
            <a:r>
              <a:rPr lang="en-US" sz="1200" b="0" i="1" kern="1200" dirty="0">
                <a:solidFill>
                  <a:schemeClr val="tx1"/>
                </a:solidFill>
                <a:effectLst/>
                <a:latin typeface="+mn-lt"/>
                <a:ea typeface="+mn-ea"/>
                <a:cs typeface="+mn-cs"/>
              </a:rPr>
              <a:t>shape</a:t>
            </a:r>
            <a:r>
              <a:rPr lang="en-US" sz="1200" b="0" i="0" kern="1200" dirty="0">
                <a:solidFill>
                  <a:schemeClr val="tx1"/>
                </a:solidFill>
                <a:effectLst/>
                <a:latin typeface="+mn-lt"/>
                <a:ea typeface="+mn-ea"/>
                <a:cs typeface="+mn-cs"/>
              </a:rPr>
              <a:t>, a </a:t>
            </a:r>
            <a:r>
              <a:rPr lang="en-US" sz="1200" b="0" i="1" kern="1200" dirty="0">
                <a:solidFill>
                  <a:schemeClr val="tx1"/>
                </a:solidFill>
                <a:effectLst/>
                <a:latin typeface="+mn-lt"/>
                <a:ea typeface="+mn-ea"/>
                <a:cs typeface="+mn-cs"/>
              </a:rPr>
              <a:t>size</a:t>
            </a:r>
            <a:r>
              <a:rPr lang="en-US" sz="1200" b="0" i="0" kern="1200" dirty="0">
                <a:solidFill>
                  <a:schemeClr val="tx1"/>
                </a:solidFill>
                <a:effectLst/>
                <a:latin typeface="+mn-lt"/>
                <a:ea typeface="+mn-ea"/>
                <a:cs typeface="+mn-cs"/>
              </a:rPr>
              <a:t> which can be used to encode data. Every graphical data element has a </a:t>
            </a:r>
            <a:r>
              <a:rPr lang="en-US" sz="1200" b="0" i="1" kern="1200" dirty="0">
                <a:solidFill>
                  <a:schemeClr val="tx1"/>
                </a:solidFill>
                <a:effectLst/>
                <a:latin typeface="+mn-lt"/>
                <a:ea typeface="+mn-ea"/>
                <a:cs typeface="+mn-cs"/>
              </a:rPr>
              <a:t>color.</a:t>
            </a:r>
            <a:r>
              <a:rPr lang="en-US" sz="1200" b="0" i="0" kern="1200" dirty="0">
                <a:solidFill>
                  <a:schemeClr val="tx1"/>
                </a:solidFill>
                <a:effectLst/>
                <a:latin typeface="+mn-lt"/>
                <a:ea typeface="+mn-ea"/>
                <a:cs typeface="+mn-cs"/>
              </a:rPr>
              <a:t> Line graphs have line widths and line types. </a:t>
            </a:r>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14</a:t>
            </a:fld>
            <a:endParaRPr lang="en-US"/>
          </a:p>
        </p:txBody>
      </p:sp>
    </p:spTree>
    <p:extLst>
      <p:ext uri="{BB962C8B-B14F-4D97-AF65-F5344CB8AC3E}">
        <p14:creationId xmlns:p14="http://schemas.microsoft.com/office/powerpoint/2010/main" val="39516721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think about this for a second. </a:t>
            </a:r>
          </a:p>
          <a:p>
            <a:endParaRPr lang="en-US" dirty="0"/>
          </a:p>
          <a:p>
            <a:r>
              <a:rPr lang="en-US" dirty="0"/>
              <a:t>Correct answer: D</a:t>
            </a:r>
          </a:p>
          <a:p>
            <a:endParaRPr lang="en-US" dirty="0"/>
          </a:p>
          <a:p>
            <a:r>
              <a:rPr lang="en-US" dirty="0"/>
              <a:t>Color – can be continuous </a:t>
            </a:r>
            <a:r>
              <a:rPr lang="en-US" b="1" dirty="0"/>
              <a:t>gradients</a:t>
            </a:r>
            <a:r>
              <a:rPr lang="en-US" dirty="0"/>
              <a:t>, like for examples in gene expression </a:t>
            </a:r>
            <a:r>
              <a:rPr lang="en-US" b="1" dirty="0"/>
              <a:t>heatmaps</a:t>
            </a:r>
          </a:p>
          <a:p>
            <a:endParaRPr lang="en-US" dirty="0"/>
          </a:p>
          <a:p>
            <a:r>
              <a:rPr lang="en-US" i="1" dirty="0"/>
              <a:t>(If </a:t>
            </a:r>
            <a:r>
              <a:rPr lang="en-US" i="1" dirty="0" err="1"/>
              <a:t>cts</a:t>
            </a:r>
            <a:r>
              <a:rPr lang="en-US" i="1" dirty="0"/>
              <a:t> vs discrete are not clear, review orders dataset)</a:t>
            </a:r>
          </a:p>
        </p:txBody>
      </p:sp>
      <p:sp>
        <p:nvSpPr>
          <p:cNvPr id="4" name="Slide Number Placeholder 3"/>
          <p:cNvSpPr>
            <a:spLocks noGrp="1"/>
          </p:cNvSpPr>
          <p:nvPr>
            <p:ph type="sldNum" sz="quarter" idx="5"/>
          </p:nvPr>
        </p:nvSpPr>
        <p:spPr/>
        <p:txBody>
          <a:bodyPr/>
          <a:lstStyle/>
          <a:p>
            <a:fld id="{0A193586-FEB5-7C43-8F44-7EFAE4EECA28}" type="slidenum">
              <a:rPr lang="en-US" smtClean="0"/>
              <a:t>15</a:t>
            </a:fld>
            <a:endParaRPr lang="en-US"/>
          </a:p>
        </p:txBody>
      </p:sp>
    </p:spTree>
    <p:extLst>
      <p:ext uri="{BB962C8B-B14F-4D97-AF65-F5344CB8AC3E}">
        <p14:creationId xmlns:p14="http://schemas.microsoft.com/office/powerpoint/2010/main" val="2308929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16</a:t>
            </a:fld>
            <a:endParaRPr lang="en-US"/>
          </a:p>
        </p:txBody>
      </p:sp>
    </p:spTree>
    <p:extLst>
      <p:ext uri="{BB962C8B-B14F-4D97-AF65-F5344CB8AC3E}">
        <p14:creationId xmlns:p14="http://schemas.microsoft.com/office/powerpoint/2010/main" val="42419982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spend the next few minutes on an important conceptual distinction about how you can define aesthetics in your plot.</a:t>
            </a:r>
          </a:p>
        </p:txBody>
      </p:sp>
      <p:sp>
        <p:nvSpPr>
          <p:cNvPr id="4" name="Slide Number Placeholder 3"/>
          <p:cNvSpPr>
            <a:spLocks noGrp="1"/>
          </p:cNvSpPr>
          <p:nvPr>
            <p:ph type="sldNum" sz="quarter" idx="5"/>
          </p:nvPr>
        </p:nvSpPr>
        <p:spPr/>
        <p:txBody>
          <a:bodyPr/>
          <a:lstStyle/>
          <a:p>
            <a:fld id="{0A193586-FEB5-7C43-8F44-7EFAE4EECA28}" type="slidenum">
              <a:rPr lang="en-US" smtClean="0"/>
              <a:t>17</a:t>
            </a:fld>
            <a:endParaRPr lang="en-US"/>
          </a:p>
        </p:txBody>
      </p:sp>
    </p:spTree>
    <p:extLst>
      <p:ext uri="{BB962C8B-B14F-4D97-AF65-F5344CB8AC3E}">
        <p14:creationId xmlns:p14="http://schemas.microsoft.com/office/powerpoint/2010/main" val="2989979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this plot. It’s the same as the one you’ve created at the beginning of the session, except the dots are blue, not black. So the difference is the </a:t>
            </a:r>
            <a:r>
              <a:rPr lang="en-US" b="1" dirty="0"/>
              <a:t>color aesthetic</a:t>
            </a:r>
            <a:r>
              <a:rPr lang="en-US" b="0" dirty="0"/>
              <a:t>. But we’re not really </a:t>
            </a:r>
            <a:r>
              <a:rPr lang="en-US" b="1" dirty="0"/>
              <a:t>mapping</a:t>
            </a:r>
            <a:r>
              <a:rPr lang="en-US" b="0" dirty="0"/>
              <a:t> the color aesthetic to a variable here, because all plots are the same color. They don’t represent the values of a variable of a data frame. Instead, we’re </a:t>
            </a:r>
            <a:r>
              <a:rPr lang="en-US" b="1" dirty="0"/>
              <a:t>setting</a:t>
            </a:r>
            <a:r>
              <a:rPr lang="en-US" b="0" dirty="0"/>
              <a:t> it to a constant value, the color blue. Let’s look at how this is done.</a:t>
            </a:r>
          </a:p>
        </p:txBody>
      </p:sp>
      <p:sp>
        <p:nvSpPr>
          <p:cNvPr id="4" name="Slide Number Placeholder 3"/>
          <p:cNvSpPr>
            <a:spLocks noGrp="1"/>
          </p:cNvSpPr>
          <p:nvPr>
            <p:ph type="sldNum" sz="quarter" idx="5"/>
          </p:nvPr>
        </p:nvSpPr>
        <p:spPr/>
        <p:txBody>
          <a:bodyPr/>
          <a:lstStyle/>
          <a:p>
            <a:fld id="{0A193586-FEB5-7C43-8F44-7EFAE4EECA28}" type="slidenum">
              <a:rPr lang="en-US" smtClean="0"/>
              <a:t>18</a:t>
            </a:fld>
            <a:endParaRPr lang="en-US"/>
          </a:p>
        </p:txBody>
      </p:sp>
    </p:spTree>
    <p:extLst>
      <p:ext uri="{BB962C8B-B14F-4D97-AF65-F5344CB8AC3E}">
        <p14:creationId xmlns:p14="http://schemas.microsoft.com/office/powerpoint/2010/main" val="5524694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exercise you just </a:t>
            </a:r>
            <a:r>
              <a:rPr lang="en-US" b="1" dirty="0"/>
              <a:t>mapped </a:t>
            </a:r>
            <a:r>
              <a:rPr lang="en-US" b="0" dirty="0"/>
              <a:t>the color aesthetic to the </a:t>
            </a:r>
            <a:r>
              <a:rPr lang="en-US" b="0" dirty="0" err="1"/>
              <a:t>order_class_c_descr</a:t>
            </a:r>
            <a:r>
              <a:rPr lang="en-US" b="0" dirty="0"/>
              <a:t> variable, by adding ”color = </a:t>
            </a:r>
            <a:r>
              <a:rPr lang="en-US" b="0" dirty="0" err="1"/>
              <a:t>order_class_c_descr</a:t>
            </a:r>
            <a:r>
              <a:rPr lang="en-US" b="0" dirty="0"/>
              <a:t>” to the list of definitions inside the </a:t>
            </a:r>
            <a:r>
              <a:rPr lang="en-US" b="1" dirty="0" err="1"/>
              <a:t>aes</a:t>
            </a:r>
            <a:r>
              <a:rPr lang="en-US" b="0" dirty="0"/>
              <a:t> function, highlighted here in red.</a:t>
            </a:r>
          </a:p>
          <a:p>
            <a:endParaRPr lang="en-US" b="0" dirty="0"/>
          </a:p>
          <a:p>
            <a:r>
              <a:rPr lang="en-US" b="0" dirty="0"/>
              <a:t>The general rule is: if an aesthetic is defined </a:t>
            </a:r>
            <a:r>
              <a:rPr lang="en-US" b="1" dirty="0"/>
              <a:t>inside of the </a:t>
            </a:r>
            <a:r>
              <a:rPr lang="en-US" b="1" dirty="0" err="1"/>
              <a:t>aes</a:t>
            </a:r>
            <a:r>
              <a:rPr lang="en-US" b="0" dirty="0"/>
              <a:t> function then that aesthetic gets </a:t>
            </a:r>
            <a:r>
              <a:rPr lang="en-US" b="1" dirty="0"/>
              <a:t>mapped </a:t>
            </a:r>
            <a:r>
              <a:rPr lang="en-US" b="0" dirty="0"/>
              <a:t>to a </a:t>
            </a:r>
            <a:r>
              <a:rPr lang="en-US" b="1" dirty="0"/>
              <a:t>variable</a:t>
            </a:r>
            <a:r>
              <a:rPr lang="en-US" b="0" dirty="0"/>
              <a:t>.</a:t>
            </a:r>
          </a:p>
          <a:p>
            <a:endParaRPr lang="en-US" b="0" dirty="0"/>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19</a:t>
            </a:fld>
            <a:endParaRPr lang="en-US"/>
          </a:p>
        </p:txBody>
      </p:sp>
    </p:spTree>
    <p:extLst>
      <p:ext uri="{BB962C8B-B14F-4D97-AF65-F5344CB8AC3E}">
        <p14:creationId xmlns:p14="http://schemas.microsoft.com/office/powerpoint/2010/main" val="3471109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2</a:t>
            </a:fld>
            <a:endParaRPr lang="en-US"/>
          </a:p>
        </p:txBody>
      </p:sp>
    </p:spTree>
    <p:extLst>
      <p:ext uri="{BB962C8B-B14F-4D97-AF65-F5344CB8AC3E}">
        <p14:creationId xmlns:p14="http://schemas.microsoft.com/office/powerpoint/2010/main" val="42291409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aesthetic is defined </a:t>
            </a:r>
            <a:r>
              <a:rPr lang="en-US" b="1" dirty="0"/>
              <a:t>outside of the </a:t>
            </a:r>
            <a:r>
              <a:rPr lang="en-US" b="1" dirty="0" err="1"/>
              <a:t>aes</a:t>
            </a:r>
            <a:r>
              <a:rPr lang="en-US" b="1" dirty="0"/>
              <a:t> function</a:t>
            </a:r>
            <a:r>
              <a:rPr lang="en-US" b="0" dirty="0"/>
              <a:t> (but still inside of the </a:t>
            </a:r>
            <a:r>
              <a:rPr lang="en-US" b="1" dirty="0" err="1"/>
              <a:t>geom</a:t>
            </a:r>
            <a:r>
              <a:rPr lang="en-US" b="0" dirty="0"/>
              <a:t> function) – then it’s set to a constant value, like “blue”. R knows a lot of different colors by their English name. </a:t>
            </a:r>
          </a:p>
          <a:p>
            <a:endParaRPr lang="en-US" b="0" dirty="0"/>
          </a:p>
          <a:p>
            <a:r>
              <a:rPr lang="en-US" b="0" dirty="0"/>
              <a:t>* </a:t>
            </a:r>
          </a:p>
          <a:p>
            <a:endParaRPr lang="en-US" b="0" dirty="0"/>
          </a:p>
          <a:p>
            <a:r>
              <a:rPr lang="en-US" b="0" dirty="0"/>
              <a:t>Color names need to be put into quotes.</a:t>
            </a:r>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20</a:t>
            </a:fld>
            <a:endParaRPr lang="en-US"/>
          </a:p>
        </p:txBody>
      </p:sp>
    </p:spTree>
    <p:extLst>
      <p:ext uri="{BB962C8B-B14F-4D97-AF65-F5344CB8AC3E}">
        <p14:creationId xmlns:p14="http://schemas.microsoft.com/office/powerpoint/2010/main" val="30861559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look at this one more time in one place:</a:t>
            </a:r>
          </a:p>
          <a:p>
            <a:endParaRPr lang="en-US" dirty="0"/>
          </a:p>
          <a:p>
            <a:r>
              <a:rPr lang="en-US" dirty="0"/>
              <a:t>If you define an aesthetic inside </a:t>
            </a:r>
            <a:r>
              <a:rPr lang="en-US" dirty="0" err="1"/>
              <a:t>aes</a:t>
            </a:r>
            <a:r>
              <a:rPr lang="en-US" dirty="0"/>
              <a:t>() -&gt; aesthetic gets mapped to a variable of the data frame</a:t>
            </a:r>
          </a:p>
          <a:p>
            <a:r>
              <a:rPr lang="en-US" dirty="0"/>
              <a:t>If you define an aesthetic outside </a:t>
            </a:r>
            <a:r>
              <a:rPr lang="en-US" dirty="0" err="1"/>
              <a:t>aes</a:t>
            </a:r>
            <a:r>
              <a:rPr lang="en-US" dirty="0"/>
              <a:t>() -&gt; aesthetic gets set to constant value</a:t>
            </a:r>
          </a:p>
        </p:txBody>
      </p:sp>
      <p:sp>
        <p:nvSpPr>
          <p:cNvPr id="4" name="Slide Number Placeholder 3"/>
          <p:cNvSpPr>
            <a:spLocks noGrp="1"/>
          </p:cNvSpPr>
          <p:nvPr>
            <p:ph type="sldNum" sz="quarter" idx="5"/>
          </p:nvPr>
        </p:nvSpPr>
        <p:spPr/>
        <p:txBody>
          <a:bodyPr/>
          <a:lstStyle/>
          <a:p>
            <a:fld id="{0A193586-FEB5-7C43-8F44-7EFAE4EECA28}" type="slidenum">
              <a:rPr lang="en-US" smtClean="0"/>
              <a:t>21</a:t>
            </a:fld>
            <a:endParaRPr lang="en-US"/>
          </a:p>
        </p:txBody>
      </p:sp>
    </p:spTree>
    <p:extLst>
      <p:ext uri="{BB962C8B-B14F-4D97-AF65-F5344CB8AC3E}">
        <p14:creationId xmlns:p14="http://schemas.microsoft.com/office/powerpoint/2010/main" val="36389720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briefly looked at </a:t>
            </a:r>
            <a:r>
              <a:rPr lang="en-US" dirty="0" err="1"/>
              <a:t>geom</a:t>
            </a:r>
            <a:r>
              <a:rPr lang="en-US" dirty="0"/>
              <a:t>_ functions earlier and you might now appreciate how that makes it so easy to switch out one type of graph for another. But let’s dive a bit deeper into the concept of </a:t>
            </a:r>
            <a:r>
              <a:rPr lang="en-US" dirty="0" err="1"/>
              <a:t>geom</a:t>
            </a:r>
            <a:r>
              <a:rPr lang="en-US" dirty="0"/>
              <a:t> functions.</a:t>
            </a:r>
          </a:p>
        </p:txBody>
      </p:sp>
      <p:sp>
        <p:nvSpPr>
          <p:cNvPr id="4" name="Slide Number Placeholder 3"/>
          <p:cNvSpPr>
            <a:spLocks noGrp="1"/>
          </p:cNvSpPr>
          <p:nvPr>
            <p:ph type="sldNum" sz="quarter" idx="5"/>
          </p:nvPr>
        </p:nvSpPr>
        <p:spPr/>
        <p:txBody>
          <a:bodyPr/>
          <a:lstStyle/>
          <a:p>
            <a:fld id="{0A193586-FEB5-7C43-8F44-7EFAE4EECA28}" type="slidenum">
              <a:rPr lang="en-US" smtClean="0"/>
              <a:t>22</a:t>
            </a:fld>
            <a:endParaRPr lang="en-US"/>
          </a:p>
        </p:txBody>
      </p:sp>
    </p:spTree>
    <p:extLst>
      <p:ext uri="{BB962C8B-B14F-4D97-AF65-F5344CB8AC3E}">
        <p14:creationId xmlns:p14="http://schemas.microsoft.com/office/powerpoint/2010/main" val="27771750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these two plots. How are they similar?</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 The x axis is the same, </a:t>
            </a:r>
            <a:r>
              <a:rPr lang="en-US" dirty="0" err="1"/>
              <a:t>order_time</a:t>
            </a:r>
            <a:r>
              <a:rPr lang="en-US" dirty="0"/>
              <a:t>, </a:t>
            </a:r>
          </a:p>
          <a:p>
            <a:pPr marL="0" indent="0">
              <a:buFont typeface="Arial" panose="020B0604020202020204" pitchFamily="34" charset="0"/>
              <a:buNone/>
            </a:pPr>
            <a:r>
              <a:rPr lang="en-US" dirty="0"/>
              <a:t>* and the y axis as well, </a:t>
            </a:r>
            <a:r>
              <a:rPr lang="en-US" dirty="0" err="1"/>
              <a:t>result_time</a:t>
            </a:r>
            <a:r>
              <a:rPr lang="en-US" dirty="0"/>
              <a:t>. </a:t>
            </a:r>
          </a:p>
          <a:p>
            <a:pPr marL="0" indent="0">
              <a:buFont typeface="Arial" panose="020B0604020202020204" pitchFamily="34" charset="0"/>
              <a:buNone/>
            </a:pPr>
            <a:r>
              <a:rPr lang="en-US" dirty="0"/>
              <a:t>* Actually, the underlying </a:t>
            </a:r>
            <a:r>
              <a:rPr lang="en-US" b="1" dirty="0"/>
              <a:t>data</a:t>
            </a:r>
            <a:r>
              <a:rPr lang="en-US" b="0" dirty="0"/>
              <a:t> is the same as well.</a:t>
            </a:r>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23</a:t>
            </a:fld>
            <a:endParaRPr lang="en-US"/>
          </a:p>
        </p:txBody>
      </p:sp>
    </p:spTree>
    <p:extLst>
      <p:ext uri="{BB962C8B-B14F-4D97-AF65-F5344CB8AC3E}">
        <p14:creationId xmlns:p14="http://schemas.microsoft.com/office/powerpoint/2010/main" val="14044196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a:t>
            </a:r>
            <a:r>
              <a:rPr lang="en-US" b="1" dirty="0"/>
              <a:t>different</a:t>
            </a:r>
            <a:r>
              <a:rPr lang="en-US" b="0" dirty="0"/>
              <a:t> is that on the </a:t>
            </a:r>
            <a:r>
              <a:rPr lang="en-US" b="1" dirty="0"/>
              <a:t>left, </a:t>
            </a:r>
            <a:r>
              <a:rPr lang="en-US" b="0" dirty="0"/>
              <a:t>the data is shown as a scatterplot, and on the right, it’s shown as a hex bin plot. </a:t>
            </a:r>
          </a:p>
          <a:p>
            <a:endParaRPr lang="en-US" b="0" dirty="0"/>
          </a:p>
          <a:p>
            <a:r>
              <a:rPr lang="en-US" b="0" dirty="0"/>
              <a:t>* So a </a:t>
            </a:r>
            <a:r>
              <a:rPr lang="en-US" b="0" dirty="0" err="1"/>
              <a:t>geom</a:t>
            </a:r>
            <a:r>
              <a:rPr lang="en-US" b="0" dirty="0"/>
              <a:t> function is a function that, given the data, and aesthetic mappings, generates the </a:t>
            </a:r>
            <a:r>
              <a:rPr lang="en-US" b="1" dirty="0"/>
              <a:t>geometric object</a:t>
            </a:r>
            <a:r>
              <a:rPr lang="en-US" b="0" dirty="0"/>
              <a:t> used to represent the data.</a:t>
            </a:r>
          </a:p>
        </p:txBody>
      </p:sp>
      <p:sp>
        <p:nvSpPr>
          <p:cNvPr id="4" name="Slide Number Placeholder 3"/>
          <p:cNvSpPr>
            <a:spLocks noGrp="1"/>
          </p:cNvSpPr>
          <p:nvPr>
            <p:ph type="sldNum" sz="quarter" idx="5"/>
          </p:nvPr>
        </p:nvSpPr>
        <p:spPr/>
        <p:txBody>
          <a:bodyPr/>
          <a:lstStyle/>
          <a:p>
            <a:fld id="{0A193586-FEB5-7C43-8F44-7EFAE4EECA28}" type="slidenum">
              <a:rPr lang="en-US" smtClean="0"/>
              <a:t>24</a:t>
            </a:fld>
            <a:endParaRPr lang="en-US"/>
          </a:p>
        </p:txBody>
      </p:sp>
    </p:spTree>
    <p:extLst>
      <p:ext uri="{BB962C8B-B14F-4D97-AF65-F5344CB8AC3E}">
        <p14:creationId xmlns:p14="http://schemas.microsoft.com/office/powerpoint/2010/main" val="3511111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do another quick exercise.</a:t>
            </a:r>
          </a:p>
        </p:txBody>
      </p:sp>
      <p:sp>
        <p:nvSpPr>
          <p:cNvPr id="4" name="Slide Number Placeholder 3"/>
          <p:cNvSpPr>
            <a:spLocks noGrp="1"/>
          </p:cNvSpPr>
          <p:nvPr>
            <p:ph type="sldNum" sz="quarter" idx="5"/>
          </p:nvPr>
        </p:nvSpPr>
        <p:spPr/>
        <p:txBody>
          <a:bodyPr/>
          <a:lstStyle/>
          <a:p>
            <a:fld id="{0A193586-FEB5-7C43-8F44-7EFAE4EECA28}" type="slidenum">
              <a:rPr lang="en-US" smtClean="0"/>
              <a:t>26</a:t>
            </a:fld>
            <a:endParaRPr lang="en-US"/>
          </a:p>
        </p:txBody>
      </p:sp>
    </p:spTree>
    <p:extLst>
      <p:ext uri="{BB962C8B-B14F-4D97-AF65-F5344CB8AC3E}">
        <p14:creationId xmlns:p14="http://schemas.microsoft.com/office/powerpoint/2010/main" val="8985912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last fundamental idea in </a:t>
            </a:r>
            <a:r>
              <a:rPr lang="en-US" dirty="0" err="1"/>
              <a:t>ggplotting</a:t>
            </a:r>
            <a:r>
              <a:rPr lang="en-US" dirty="0"/>
              <a:t> is the distinction between global settings that apply to all parts of a </a:t>
            </a:r>
            <a:r>
              <a:rPr lang="en-US" dirty="0" err="1"/>
              <a:t>ggplot</a:t>
            </a:r>
            <a:r>
              <a:rPr lang="en-US" dirty="0"/>
              <a:t> - and local settings that only apply to a specific </a:t>
            </a:r>
            <a:r>
              <a:rPr lang="en-US" dirty="0" err="1"/>
              <a:t>geom</a:t>
            </a:r>
            <a:r>
              <a:rPr lang="en-US" dirty="0"/>
              <a:t> function.</a:t>
            </a:r>
          </a:p>
        </p:txBody>
      </p:sp>
      <p:sp>
        <p:nvSpPr>
          <p:cNvPr id="4" name="Slide Number Placeholder 3"/>
          <p:cNvSpPr>
            <a:spLocks noGrp="1"/>
          </p:cNvSpPr>
          <p:nvPr>
            <p:ph type="sldNum" sz="quarter" idx="5"/>
          </p:nvPr>
        </p:nvSpPr>
        <p:spPr/>
        <p:txBody>
          <a:bodyPr/>
          <a:lstStyle/>
          <a:p>
            <a:fld id="{0A193586-FEB5-7C43-8F44-7EFAE4EECA28}" type="slidenum">
              <a:rPr lang="en-US" smtClean="0"/>
              <a:t>27</a:t>
            </a:fld>
            <a:endParaRPr lang="en-US"/>
          </a:p>
        </p:txBody>
      </p:sp>
    </p:spTree>
    <p:extLst>
      <p:ext uri="{BB962C8B-B14F-4D97-AF65-F5344CB8AC3E}">
        <p14:creationId xmlns:p14="http://schemas.microsoft.com/office/powerpoint/2010/main" val="18696021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a look at the code from the last exercise, which I’ve reproduced here on the slide. We are plotting the orders data frame, and there are two </a:t>
            </a:r>
            <a:r>
              <a:rPr lang="en-US" dirty="0" err="1"/>
              <a:t>geoms</a:t>
            </a:r>
            <a:r>
              <a:rPr lang="en-US" dirty="0"/>
              <a:t>: the first is a scatterplot defined by </a:t>
            </a:r>
            <a:r>
              <a:rPr lang="en-US" dirty="0" err="1"/>
              <a:t>geom_point</a:t>
            </a:r>
            <a:r>
              <a:rPr lang="en-US" dirty="0"/>
              <a:t>. And the second is a </a:t>
            </a:r>
            <a:r>
              <a:rPr lang="en-US" dirty="0">
                <a:solidFill>
                  <a:srgbClr val="FF0000"/>
                </a:solidFill>
              </a:rPr>
              <a:t>smoothened conditional mean defined by </a:t>
            </a:r>
            <a:r>
              <a:rPr lang="en-US" dirty="0" err="1">
                <a:solidFill>
                  <a:srgbClr val="FF0000"/>
                </a:solidFill>
              </a:rPr>
              <a:t>geom_smooth</a:t>
            </a:r>
            <a:r>
              <a:rPr lang="en-US" dirty="0">
                <a:solidFill>
                  <a:srgbClr val="FF0000"/>
                </a:solidFill>
              </a:rPr>
              <a:t>. But look at the mappings. They are identical. This is actually a common scenario so it would be nice if you could define mappings globally for all parts of your plot.</a:t>
            </a:r>
          </a:p>
          <a:p>
            <a:endParaRPr lang="en-US" dirty="0">
              <a:solidFill>
                <a:srgbClr val="FF0000"/>
              </a:solidFill>
            </a:endParaRPr>
          </a:p>
          <a:p>
            <a:pPr marL="171450" indent="-171450">
              <a:buFont typeface="Arial" panose="020B0604020202020204" pitchFamily="34" charset="0"/>
              <a:buChar char="•"/>
            </a:pPr>
            <a:r>
              <a:rPr lang="en-US" dirty="0">
                <a:solidFill>
                  <a:srgbClr val="FF0000"/>
                </a:solidFill>
              </a:rPr>
              <a:t>Turns out you can. You can move the mapping argument inside the </a:t>
            </a:r>
            <a:r>
              <a:rPr lang="en-US" dirty="0" err="1">
                <a:solidFill>
                  <a:srgbClr val="FF0000"/>
                </a:solidFill>
              </a:rPr>
              <a:t>ggplot</a:t>
            </a:r>
            <a:r>
              <a:rPr lang="en-US" dirty="0">
                <a:solidFill>
                  <a:srgbClr val="FF0000"/>
                </a:solidFill>
              </a:rPr>
              <a:t>() function, and it will apply globally to every layer. </a:t>
            </a:r>
          </a:p>
          <a:p>
            <a:pPr marL="171450" indent="-171450">
              <a:buFont typeface="Arial" panose="020B0604020202020204" pitchFamily="34" charset="0"/>
              <a:buChar char="•"/>
            </a:pPr>
            <a:endParaRPr lang="en-US" dirty="0">
              <a:solidFill>
                <a:srgbClr val="FF0000"/>
              </a:solidFill>
            </a:endParaRPr>
          </a:p>
          <a:p>
            <a:pPr marL="171450" indent="-171450">
              <a:buFont typeface="Arial" panose="020B0604020202020204" pitchFamily="34" charset="0"/>
              <a:buChar char="•"/>
            </a:pPr>
            <a:r>
              <a:rPr lang="en-US" dirty="0">
                <a:solidFill>
                  <a:srgbClr val="FF0000"/>
                </a:solidFill>
              </a:rPr>
              <a:t>Notice how </a:t>
            </a:r>
            <a:r>
              <a:rPr lang="en-US" dirty="0" err="1">
                <a:solidFill>
                  <a:srgbClr val="FF0000"/>
                </a:solidFill>
              </a:rPr>
              <a:t>geom_point</a:t>
            </a:r>
            <a:r>
              <a:rPr lang="en-US" dirty="0">
                <a:solidFill>
                  <a:srgbClr val="FF0000"/>
                </a:solidFill>
              </a:rPr>
              <a:t> and </a:t>
            </a:r>
            <a:r>
              <a:rPr lang="en-US" dirty="0" err="1">
                <a:solidFill>
                  <a:srgbClr val="FF0000"/>
                </a:solidFill>
              </a:rPr>
              <a:t>geom_smooth</a:t>
            </a:r>
            <a:r>
              <a:rPr lang="en-US" dirty="0">
                <a:solidFill>
                  <a:srgbClr val="FF0000"/>
                </a:solidFill>
              </a:rPr>
              <a:t> now both have empty parentheses. That’s because now both the data and the mapping are defined globally in the </a:t>
            </a:r>
            <a:r>
              <a:rPr lang="en-US" dirty="0" err="1">
                <a:solidFill>
                  <a:srgbClr val="FF0000"/>
                </a:solidFill>
              </a:rPr>
              <a:t>ggplot</a:t>
            </a:r>
            <a:r>
              <a:rPr lang="en-US" dirty="0">
                <a:solidFill>
                  <a:srgbClr val="FF0000"/>
                </a:solidFill>
              </a:rPr>
              <a:t> function.</a:t>
            </a:r>
          </a:p>
          <a:p>
            <a:pPr marL="171450" indent="-171450">
              <a:buFont typeface="Arial" panose="020B0604020202020204" pitchFamily="34" charset="0"/>
              <a:buChar char="•"/>
            </a:pPr>
            <a:endParaRPr lang="en-US" dirty="0">
              <a:solidFill>
                <a:srgbClr val="FF0000"/>
              </a:solidFill>
            </a:endParaRPr>
          </a:p>
          <a:p>
            <a:pPr marL="171450" indent="-171450">
              <a:buFont typeface="Arial" panose="020B0604020202020204" pitchFamily="34" charset="0"/>
              <a:buChar char="•"/>
            </a:pPr>
            <a:r>
              <a:rPr lang="en-US" dirty="0">
                <a:solidFill>
                  <a:srgbClr val="FF0000"/>
                </a:solidFill>
              </a:rPr>
              <a:t>And importantly, if you have the same aesthetic set both globally and locally, the local setting overrides the global setting. </a:t>
            </a:r>
          </a:p>
        </p:txBody>
      </p:sp>
      <p:sp>
        <p:nvSpPr>
          <p:cNvPr id="4" name="Slide Number Placeholder 3"/>
          <p:cNvSpPr>
            <a:spLocks noGrp="1"/>
          </p:cNvSpPr>
          <p:nvPr>
            <p:ph type="sldNum" sz="quarter" idx="5"/>
          </p:nvPr>
        </p:nvSpPr>
        <p:spPr/>
        <p:txBody>
          <a:bodyPr/>
          <a:lstStyle/>
          <a:p>
            <a:fld id="{0A193586-FEB5-7C43-8F44-7EFAE4EECA28}" type="slidenum">
              <a:rPr lang="en-US" smtClean="0"/>
              <a:t>28</a:t>
            </a:fld>
            <a:endParaRPr lang="en-US"/>
          </a:p>
        </p:txBody>
      </p:sp>
    </p:spTree>
    <p:extLst>
      <p:ext uri="{BB962C8B-B14F-4D97-AF65-F5344CB8AC3E}">
        <p14:creationId xmlns:p14="http://schemas.microsoft.com/office/powerpoint/2010/main" val="15759352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Let’s look at a final example to review global vs local definitions and setting vs mapping. </a:t>
            </a:r>
          </a:p>
          <a:p>
            <a:endParaRPr lang="en-US" i="0" dirty="0"/>
          </a:p>
          <a:p>
            <a:r>
              <a:rPr lang="en-US" i="0" dirty="0"/>
              <a:t>How would you make this plot?</a:t>
            </a:r>
          </a:p>
          <a:p>
            <a:endParaRPr lang="en-US" i="1" dirty="0"/>
          </a:p>
          <a:p>
            <a:pPr marL="171450" indent="-171450">
              <a:buFontTx/>
              <a:buChar char="-"/>
            </a:pPr>
            <a:r>
              <a:rPr lang="en-US" i="0" dirty="0"/>
              <a:t>Looks like we have 2 </a:t>
            </a:r>
            <a:r>
              <a:rPr lang="en-US" i="0" dirty="0" err="1"/>
              <a:t>geoms</a:t>
            </a:r>
            <a:r>
              <a:rPr lang="en-US" i="0" dirty="0"/>
              <a:t> – a scatterplot and a smoothed mean, both with the same underlying data – so the data should be defined globally by writing data = orders in the </a:t>
            </a:r>
            <a:r>
              <a:rPr lang="en-US" i="0" dirty="0" err="1"/>
              <a:t>ggplot</a:t>
            </a:r>
            <a:r>
              <a:rPr lang="en-US" i="0" dirty="0"/>
              <a:t>() function.</a:t>
            </a:r>
          </a:p>
          <a:p>
            <a:pPr marL="171450" indent="-171450">
              <a:buFontTx/>
              <a:buChar char="-"/>
            </a:pPr>
            <a:r>
              <a:rPr lang="en-US" i="0" dirty="0"/>
              <a:t>The x and y mappings are the same for each </a:t>
            </a:r>
            <a:r>
              <a:rPr lang="en-US" i="0" dirty="0" err="1"/>
              <a:t>geom</a:t>
            </a:r>
            <a:r>
              <a:rPr lang="en-US" i="0" dirty="0"/>
              <a:t>, so we can make these two mappings global as well. </a:t>
            </a:r>
          </a:p>
          <a:p>
            <a:pPr marL="171450" indent="-171450">
              <a:buFontTx/>
              <a:buChar char="-"/>
            </a:pPr>
            <a:r>
              <a:rPr lang="en-US" i="0" dirty="0"/>
              <a:t>But the </a:t>
            </a:r>
            <a:r>
              <a:rPr lang="en-US" b="1" i="0" dirty="0"/>
              <a:t>color </a:t>
            </a:r>
            <a:r>
              <a:rPr lang="en-US" i="0" dirty="0"/>
              <a:t>aesthetic is different in the two </a:t>
            </a:r>
            <a:r>
              <a:rPr lang="en-US" i="0" dirty="0" err="1"/>
              <a:t>geom</a:t>
            </a:r>
            <a:r>
              <a:rPr lang="en-US" i="0" dirty="0"/>
              <a:t> functions. In the scatterplot color maps to </a:t>
            </a:r>
            <a:r>
              <a:rPr lang="en-US" i="0" dirty="0" err="1"/>
              <a:t>order_class_c_descr</a:t>
            </a:r>
            <a:r>
              <a:rPr lang="en-US" i="0" dirty="0"/>
              <a:t>; and for the smoothed mean, color isn’t mapped to a variable but is set to black. So color should be defined locally. For </a:t>
            </a:r>
            <a:r>
              <a:rPr lang="en-US" i="0" dirty="0" err="1"/>
              <a:t>geom_point</a:t>
            </a:r>
            <a:r>
              <a:rPr lang="en-US" i="0" dirty="0"/>
              <a:t>, it should be inside of the </a:t>
            </a:r>
            <a:r>
              <a:rPr lang="en-US" i="0" dirty="0" err="1"/>
              <a:t>aes</a:t>
            </a:r>
            <a:r>
              <a:rPr lang="en-US" i="0" dirty="0"/>
              <a:t> function because we’re mapping it to a variable; and for </a:t>
            </a:r>
            <a:r>
              <a:rPr lang="en-US" i="0" dirty="0" err="1"/>
              <a:t>geom_smooth</a:t>
            </a:r>
            <a:r>
              <a:rPr lang="en-US" i="0" dirty="0"/>
              <a:t>, it should not be inside an </a:t>
            </a:r>
            <a:r>
              <a:rPr lang="en-US" i="0" dirty="0" err="1"/>
              <a:t>aes</a:t>
            </a:r>
            <a:r>
              <a:rPr lang="en-US" i="0" dirty="0"/>
              <a:t> function because we’re just setting it to black.</a:t>
            </a:r>
          </a:p>
          <a:p>
            <a:pPr marL="0" indent="0">
              <a:buFontTx/>
              <a:buNone/>
            </a:pPr>
            <a:endParaRPr lang="en-US" i="0" dirty="0"/>
          </a:p>
          <a:p>
            <a:pPr marL="0" indent="0">
              <a:buFontTx/>
              <a:buNone/>
            </a:pPr>
            <a:endParaRPr lang="en-US" i="0" dirty="0"/>
          </a:p>
        </p:txBody>
      </p:sp>
      <p:sp>
        <p:nvSpPr>
          <p:cNvPr id="4" name="Slide Number Placeholder 3"/>
          <p:cNvSpPr>
            <a:spLocks noGrp="1"/>
          </p:cNvSpPr>
          <p:nvPr>
            <p:ph type="sldNum" sz="quarter" idx="5"/>
          </p:nvPr>
        </p:nvSpPr>
        <p:spPr/>
        <p:txBody>
          <a:bodyPr/>
          <a:lstStyle/>
          <a:p>
            <a:fld id="{0A193586-FEB5-7C43-8F44-7EFAE4EECA28}" type="slidenum">
              <a:rPr lang="en-US" smtClean="0"/>
              <a:t>29</a:t>
            </a:fld>
            <a:endParaRPr lang="en-US"/>
          </a:p>
        </p:txBody>
      </p:sp>
    </p:spTree>
    <p:extLst>
      <p:ext uri="{BB962C8B-B14F-4D97-AF65-F5344CB8AC3E}">
        <p14:creationId xmlns:p14="http://schemas.microsoft.com/office/powerpoint/2010/main" val="231420826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last part of this session, I want to show a few additional things you can do with </a:t>
            </a:r>
            <a:r>
              <a:rPr lang="en-US" dirty="0" err="1"/>
              <a:t>ggplot</a:t>
            </a:r>
            <a:r>
              <a:rPr lang="en-US" dirty="0"/>
              <a:t>, without going into much detail.</a:t>
            </a:r>
          </a:p>
        </p:txBody>
      </p:sp>
      <p:sp>
        <p:nvSpPr>
          <p:cNvPr id="4" name="Slide Number Placeholder 3"/>
          <p:cNvSpPr>
            <a:spLocks noGrp="1"/>
          </p:cNvSpPr>
          <p:nvPr>
            <p:ph type="sldNum" sz="quarter" idx="5"/>
          </p:nvPr>
        </p:nvSpPr>
        <p:spPr/>
        <p:txBody>
          <a:bodyPr/>
          <a:lstStyle/>
          <a:p>
            <a:fld id="{0A193586-FEB5-7C43-8F44-7EFAE4EECA28}" type="slidenum">
              <a:rPr lang="en-US" smtClean="0"/>
              <a:t>30</a:t>
            </a:fld>
            <a:endParaRPr lang="en-US"/>
          </a:p>
        </p:txBody>
      </p:sp>
    </p:spTree>
    <p:extLst>
      <p:ext uri="{BB962C8B-B14F-4D97-AF65-F5344CB8AC3E}">
        <p14:creationId xmlns:p14="http://schemas.microsoft.com/office/powerpoint/2010/main" val="3037070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an exercise. (read)</a:t>
            </a:r>
          </a:p>
        </p:txBody>
      </p:sp>
      <p:sp>
        <p:nvSpPr>
          <p:cNvPr id="4" name="Slide Number Placeholder 3"/>
          <p:cNvSpPr>
            <a:spLocks noGrp="1"/>
          </p:cNvSpPr>
          <p:nvPr>
            <p:ph type="sldNum" sz="quarter" idx="5"/>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2706855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save a plot you’ve created in the console, you can go to the Plots pane on the bottom right of the </a:t>
            </a:r>
            <a:r>
              <a:rPr lang="en-US" dirty="0" err="1"/>
              <a:t>RStudio</a:t>
            </a:r>
            <a:r>
              <a:rPr lang="en-US" dirty="0"/>
              <a:t> window, click export, and select Save as Image.</a:t>
            </a:r>
          </a:p>
          <a:p>
            <a:endParaRPr lang="en-US" dirty="0"/>
          </a:p>
          <a:p>
            <a:r>
              <a:rPr lang="en-US" dirty="0"/>
              <a:t>To save a plot you’ve created in a R notebook, you can right-click and select “Save image as”</a:t>
            </a:r>
          </a:p>
        </p:txBody>
      </p:sp>
      <p:sp>
        <p:nvSpPr>
          <p:cNvPr id="4" name="Slide Number Placeholder 3"/>
          <p:cNvSpPr>
            <a:spLocks noGrp="1"/>
          </p:cNvSpPr>
          <p:nvPr>
            <p:ph type="sldNum" sz="quarter" idx="5"/>
          </p:nvPr>
        </p:nvSpPr>
        <p:spPr/>
        <p:txBody>
          <a:bodyPr/>
          <a:lstStyle/>
          <a:p>
            <a:fld id="{0A193586-FEB5-7C43-8F44-7EFAE4EECA28}" type="slidenum">
              <a:rPr lang="en-US" smtClean="0"/>
              <a:t>31</a:t>
            </a:fld>
            <a:endParaRPr lang="en-US"/>
          </a:p>
        </p:txBody>
      </p:sp>
    </p:spTree>
    <p:extLst>
      <p:ext uri="{BB962C8B-B14F-4D97-AF65-F5344CB8AC3E}">
        <p14:creationId xmlns:p14="http://schemas.microsoft.com/office/powerpoint/2010/main" val="30525210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Ggplots</a:t>
            </a:r>
            <a:r>
              <a:rPr lang="en-US" dirty="0"/>
              <a:t> are very flexible. You can adjust the position of objects…</a:t>
            </a:r>
          </a:p>
        </p:txBody>
      </p:sp>
      <p:sp>
        <p:nvSpPr>
          <p:cNvPr id="4" name="Slide Number Placeholder 3"/>
          <p:cNvSpPr>
            <a:spLocks noGrp="1"/>
          </p:cNvSpPr>
          <p:nvPr>
            <p:ph type="sldNum" sz="quarter" idx="5"/>
          </p:nvPr>
        </p:nvSpPr>
        <p:spPr/>
        <p:txBody>
          <a:bodyPr/>
          <a:lstStyle/>
          <a:p>
            <a:fld id="{0A193586-FEB5-7C43-8F44-7EFAE4EECA28}" type="slidenum">
              <a:rPr lang="en-US" smtClean="0"/>
              <a:t>32</a:t>
            </a:fld>
            <a:endParaRPr lang="en-US"/>
          </a:p>
        </p:txBody>
      </p:sp>
    </p:spTree>
    <p:extLst>
      <p:ext uri="{BB962C8B-B14F-4D97-AF65-F5344CB8AC3E}">
        <p14:creationId xmlns:p14="http://schemas.microsoft.com/office/powerpoint/2010/main" val="6717291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use different themes which affect how non-data elements such as axes, gridlines, and background appear.</a:t>
            </a:r>
          </a:p>
        </p:txBody>
      </p:sp>
      <p:sp>
        <p:nvSpPr>
          <p:cNvPr id="4" name="Slide Number Placeholder 3"/>
          <p:cNvSpPr>
            <a:spLocks noGrp="1"/>
          </p:cNvSpPr>
          <p:nvPr>
            <p:ph type="sldNum" sz="quarter" idx="5"/>
          </p:nvPr>
        </p:nvSpPr>
        <p:spPr/>
        <p:txBody>
          <a:bodyPr/>
          <a:lstStyle/>
          <a:p>
            <a:fld id="{0A193586-FEB5-7C43-8F44-7EFAE4EECA28}" type="slidenum">
              <a:rPr lang="en-US" smtClean="0"/>
              <a:t>33</a:t>
            </a:fld>
            <a:endParaRPr lang="en-US"/>
          </a:p>
        </p:txBody>
      </p:sp>
    </p:spTree>
    <p:extLst>
      <p:ext uri="{BB962C8B-B14F-4D97-AF65-F5344CB8AC3E}">
        <p14:creationId xmlns:p14="http://schemas.microsoft.com/office/powerpoint/2010/main" val="356510749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customize color scales.</a:t>
            </a:r>
          </a:p>
        </p:txBody>
      </p:sp>
      <p:sp>
        <p:nvSpPr>
          <p:cNvPr id="4" name="Slide Number Placeholder 3"/>
          <p:cNvSpPr>
            <a:spLocks noGrp="1"/>
          </p:cNvSpPr>
          <p:nvPr>
            <p:ph type="sldNum" sz="quarter" idx="5"/>
          </p:nvPr>
        </p:nvSpPr>
        <p:spPr/>
        <p:txBody>
          <a:bodyPr/>
          <a:lstStyle/>
          <a:p>
            <a:fld id="{0A193586-FEB5-7C43-8F44-7EFAE4EECA28}" type="slidenum">
              <a:rPr lang="en-US" smtClean="0"/>
              <a:t>34</a:t>
            </a:fld>
            <a:endParaRPr lang="en-US"/>
          </a:p>
        </p:txBody>
      </p:sp>
    </p:spTree>
    <p:extLst>
      <p:ext uri="{BB962C8B-B14F-4D97-AF65-F5344CB8AC3E}">
        <p14:creationId xmlns:p14="http://schemas.microsoft.com/office/powerpoint/2010/main" val="25453485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Facets are a way to break down a plot into sub-plots by a grouping variable, for example gender or location in the hospital.</a:t>
            </a:r>
          </a:p>
        </p:txBody>
      </p:sp>
      <p:sp>
        <p:nvSpPr>
          <p:cNvPr id="4" name="Slide Number Placeholder 3"/>
          <p:cNvSpPr>
            <a:spLocks noGrp="1"/>
          </p:cNvSpPr>
          <p:nvPr>
            <p:ph type="sldNum" sz="quarter" idx="5"/>
          </p:nvPr>
        </p:nvSpPr>
        <p:spPr/>
        <p:txBody>
          <a:bodyPr/>
          <a:lstStyle/>
          <a:p>
            <a:fld id="{0A193586-FEB5-7C43-8F44-7EFAE4EECA28}" type="slidenum">
              <a:rPr lang="en-US" smtClean="0"/>
              <a:t>35</a:t>
            </a:fld>
            <a:endParaRPr lang="en-US"/>
          </a:p>
        </p:txBody>
      </p:sp>
    </p:spTree>
    <p:extLst>
      <p:ext uri="{BB962C8B-B14F-4D97-AF65-F5344CB8AC3E}">
        <p14:creationId xmlns:p14="http://schemas.microsoft.com/office/powerpoint/2010/main" val="5876442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Ggplots</a:t>
            </a:r>
            <a:r>
              <a:rPr lang="en-US" dirty="0"/>
              <a:t> also allow plotting in radial coordinates or on geographical maps.</a:t>
            </a:r>
          </a:p>
        </p:txBody>
      </p:sp>
      <p:sp>
        <p:nvSpPr>
          <p:cNvPr id="4" name="Slide Number Placeholder 3"/>
          <p:cNvSpPr>
            <a:spLocks noGrp="1"/>
          </p:cNvSpPr>
          <p:nvPr>
            <p:ph type="sldNum" sz="quarter" idx="5"/>
          </p:nvPr>
        </p:nvSpPr>
        <p:spPr/>
        <p:txBody>
          <a:bodyPr/>
          <a:lstStyle/>
          <a:p>
            <a:fld id="{0A193586-FEB5-7C43-8F44-7EFAE4EECA28}" type="slidenum">
              <a:rPr lang="en-US" smtClean="0"/>
              <a:t>36</a:t>
            </a:fld>
            <a:endParaRPr lang="en-US"/>
          </a:p>
        </p:txBody>
      </p:sp>
    </p:spTree>
    <p:extLst>
      <p:ext uri="{BB962C8B-B14F-4D97-AF65-F5344CB8AC3E}">
        <p14:creationId xmlns:p14="http://schemas.microsoft.com/office/powerpoint/2010/main" val="5138346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of course you can add titles and captions. </a:t>
            </a:r>
          </a:p>
        </p:txBody>
      </p:sp>
      <p:sp>
        <p:nvSpPr>
          <p:cNvPr id="4" name="Slide Number Placeholder 3"/>
          <p:cNvSpPr>
            <a:spLocks noGrp="1"/>
          </p:cNvSpPr>
          <p:nvPr>
            <p:ph type="sldNum" sz="quarter" idx="5"/>
          </p:nvPr>
        </p:nvSpPr>
        <p:spPr/>
        <p:txBody>
          <a:bodyPr/>
          <a:lstStyle/>
          <a:p>
            <a:fld id="{0A193586-FEB5-7C43-8F44-7EFAE4EECA28}" type="slidenum">
              <a:rPr lang="en-US" smtClean="0"/>
              <a:t>37</a:t>
            </a:fld>
            <a:endParaRPr lang="en-US"/>
          </a:p>
        </p:txBody>
      </p:sp>
    </p:spTree>
    <p:extLst>
      <p:ext uri="{BB962C8B-B14F-4D97-AF65-F5344CB8AC3E}">
        <p14:creationId xmlns:p14="http://schemas.microsoft.com/office/powerpoint/2010/main" val="19355466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these elements, like themes, color scales, facets, coordinate systems, and text can be added to a </a:t>
            </a:r>
            <a:r>
              <a:rPr lang="en-US" dirty="0" err="1"/>
              <a:t>ggplot</a:t>
            </a:r>
            <a:r>
              <a:rPr lang="en-US" dirty="0"/>
              <a:t> command in the same way that we added </a:t>
            </a:r>
            <a:r>
              <a:rPr lang="en-US" dirty="0" err="1"/>
              <a:t>geom</a:t>
            </a:r>
            <a:r>
              <a:rPr lang="en-US" dirty="0"/>
              <a:t> layers – by writing a plus sign followed by a theme function, a scale function, a facet function, etc. You can find out about these functions on the Data Visualization Cheat Sheet.</a:t>
            </a:r>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38</a:t>
            </a:fld>
            <a:endParaRPr lang="en-US"/>
          </a:p>
        </p:txBody>
      </p:sp>
    </p:spTree>
    <p:extLst>
      <p:ext uri="{BB962C8B-B14F-4D97-AF65-F5344CB8AC3E}">
        <p14:creationId xmlns:p14="http://schemas.microsoft.com/office/powerpoint/2010/main" val="196774362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39</a:t>
            </a:fld>
            <a:endParaRPr lang="en-US"/>
          </a:p>
        </p:txBody>
      </p:sp>
    </p:spTree>
    <p:extLst>
      <p:ext uri="{BB962C8B-B14F-4D97-AF65-F5344CB8AC3E}">
        <p14:creationId xmlns:p14="http://schemas.microsoft.com/office/powerpoint/2010/main" val="21619325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21533226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You</a:t>
            </a:r>
            <a:r>
              <a:rPr lang="en-US" i="0" baseline="0" dirty="0"/>
              <a:t> might have expected that there’s a linear relationship, which is actually true in aggregate - but this simple visualization reveals so much more than that. </a:t>
            </a:r>
          </a:p>
          <a:p>
            <a:endParaRPr lang="en-US" i="0" baseline="0" dirty="0"/>
          </a:p>
          <a:p>
            <a:r>
              <a:rPr lang="en-US" i="0" baseline="0" dirty="0"/>
              <a:t>We see 13 equally sized clusters of data.</a:t>
            </a:r>
          </a:p>
          <a:p>
            <a:endParaRPr lang="en-US" i="0" baseline="0" dirty="0"/>
          </a:p>
          <a:p>
            <a:r>
              <a:rPr lang="en-US" i="0" baseline="0" dirty="0"/>
              <a:t>Each cluster has a clearly marked bottom along a slope, with lots of points plotted on top of each other. The slope appears to be along the line where result time is equal to or very close to order time.</a:t>
            </a:r>
          </a:p>
          <a:p>
            <a:endParaRPr lang="en-US" i="0" baseline="0" dirty="0"/>
          </a:p>
          <a:p>
            <a:r>
              <a:rPr lang="en-US" i="0" baseline="0" dirty="0"/>
              <a:t>There are a couple of dots below that line, suggesting some orders were resulted </a:t>
            </a:r>
            <a:r>
              <a:rPr lang="en-US" i="1" baseline="0" dirty="0"/>
              <a:t>before</a:t>
            </a:r>
            <a:r>
              <a:rPr lang="en-US" i="0" baseline="0" dirty="0"/>
              <a:t> they were ordered.</a:t>
            </a:r>
          </a:p>
          <a:p>
            <a:endParaRPr lang="en-US" i="0" baseline="0" dirty="0"/>
          </a:p>
          <a:p>
            <a:r>
              <a:rPr lang="en-US" i="0" baseline="0" dirty="0"/>
              <a:t>None of this would be apparent from looking at a table with 45,000 rows.</a:t>
            </a:r>
          </a:p>
          <a:p>
            <a:endParaRPr lang="en-US" i="0" dirty="0"/>
          </a:p>
          <a:p>
            <a:r>
              <a:rPr lang="en-US" i="0" dirty="0"/>
              <a:t>The point of this exercise is that you might have some ideas about your data, but often times those ideas are wrong or incomplete. Being able to visualize data quickly is critical for</a:t>
            </a:r>
            <a:r>
              <a:rPr lang="en-US" i="0" baseline="0" dirty="0"/>
              <a:t> understanding. </a:t>
            </a:r>
          </a:p>
          <a:p>
            <a:endParaRPr lang="en-US" i="0" baseline="0" dirty="0"/>
          </a:p>
          <a:p>
            <a:r>
              <a:rPr lang="en-US" i="1" baseline="0" dirty="0"/>
              <a:t>Delete from PDF deck</a:t>
            </a:r>
            <a:endParaRPr lang="en-US" i="1" dirty="0"/>
          </a:p>
        </p:txBody>
      </p:sp>
      <p:sp>
        <p:nvSpPr>
          <p:cNvPr id="4" name="Slide Number Placeholder 3"/>
          <p:cNvSpPr>
            <a:spLocks noGrp="1"/>
          </p:cNvSpPr>
          <p:nvPr>
            <p:ph type="sldNum" sz="quarter" idx="10"/>
          </p:nvPr>
        </p:nvSpPr>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1761790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One quick notes about this warning. </a:t>
            </a:r>
            <a:endParaRPr lang="en-US" i="1" dirty="0"/>
          </a:p>
          <a:p>
            <a:endParaRPr lang="en-US" i="1" dirty="0"/>
          </a:p>
          <a:p>
            <a:r>
              <a:rPr lang="en-US" i="0" dirty="0"/>
              <a:t>This is a useful warning since it’s good to be aware of NAs in your dataset.</a:t>
            </a:r>
          </a:p>
        </p:txBody>
      </p:sp>
      <p:sp>
        <p:nvSpPr>
          <p:cNvPr id="4" name="Slide Number Placeholder 3"/>
          <p:cNvSpPr>
            <a:spLocks noGrp="1"/>
          </p:cNvSpPr>
          <p:nvPr>
            <p:ph type="sldNum" sz="quarter" idx="10"/>
          </p:nvPr>
        </p:nvSpPr>
        <p:spPr/>
        <p:txBody>
          <a:bodyPr/>
          <a:lstStyle/>
          <a:p>
            <a:fld id="{0A193586-FEB5-7C43-8F44-7EFAE4EECA28}" type="slidenum">
              <a:rPr lang="en-US" smtClean="0"/>
              <a:t>6</a:t>
            </a:fld>
            <a:endParaRPr lang="en-US"/>
          </a:p>
        </p:txBody>
      </p:sp>
    </p:spTree>
    <p:extLst>
      <p:ext uri="{BB962C8B-B14F-4D97-AF65-F5344CB8AC3E}">
        <p14:creationId xmlns:p14="http://schemas.microsoft.com/office/powerpoint/2010/main" val="162845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a:t>We’ll be using the ggplot2 package for creating graphics. ggplot2 is </a:t>
            </a:r>
            <a:r>
              <a:rPr lang="en-US" i="0" baseline="0" dirty="0"/>
              <a:t>part of the </a:t>
            </a:r>
            <a:r>
              <a:rPr lang="en-US" i="0" baseline="0" dirty="0" err="1"/>
              <a:t>tidyverse</a:t>
            </a:r>
            <a:r>
              <a:rPr lang="en-US" i="0" baseline="0" dirty="0"/>
              <a:t> so it will get loaded when you load the </a:t>
            </a:r>
            <a:r>
              <a:rPr lang="en-US" i="0" baseline="0" dirty="0" err="1"/>
              <a:t>tidyverse</a:t>
            </a:r>
            <a:r>
              <a:rPr lang="en-US" i="0" baseline="0" dirty="0"/>
              <a:t> package.</a:t>
            </a:r>
            <a:endParaRPr lang="en-US" b="0" i="0" baseline="0" dirty="0"/>
          </a:p>
          <a:p>
            <a:endParaRPr lang="en-US" b="0" i="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err="1">
                <a:solidFill>
                  <a:schemeClr val="tx1"/>
                </a:solidFill>
                <a:effectLst/>
                <a:latin typeface="+mn-lt"/>
                <a:ea typeface="+mn-ea"/>
                <a:cs typeface="+mn-cs"/>
              </a:rPr>
              <a:t>GGplot</a:t>
            </a:r>
            <a:r>
              <a:rPr lang="en-US" sz="1200" b="0" i="0" kern="1200" dirty="0">
                <a:solidFill>
                  <a:schemeClr val="tx1"/>
                </a:solidFill>
                <a:effectLst/>
                <a:latin typeface="+mn-lt"/>
                <a:ea typeface="+mn-ea"/>
                <a:cs typeface="+mn-cs"/>
              </a:rPr>
              <a:t> provides a "grammar of graphics" for data visualization. The</a:t>
            </a:r>
            <a:r>
              <a:rPr lang="en-US" sz="1200" b="0" i="0" kern="1200" baseline="0" dirty="0">
                <a:solidFill>
                  <a:schemeClr val="tx1"/>
                </a:solidFill>
                <a:effectLst/>
                <a:latin typeface="+mn-lt"/>
                <a:ea typeface="+mn-ea"/>
                <a:cs typeface="+mn-cs"/>
              </a:rPr>
              <a:t> </a:t>
            </a:r>
            <a:r>
              <a:rPr lang="en-US" sz="1200" i="0" kern="1200" dirty="0">
                <a:solidFill>
                  <a:schemeClr val="tx1"/>
                </a:solidFill>
                <a:effectLst/>
                <a:latin typeface="+mn-lt"/>
                <a:ea typeface="+mn-ea"/>
                <a:cs typeface="+mn-cs"/>
              </a:rPr>
              <a:t>idea is that you can build </a:t>
            </a:r>
            <a:r>
              <a:rPr lang="en-US" sz="1200" b="1" i="0" kern="1200" dirty="0">
                <a:solidFill>
                  <a:schemeClr val="tx1"/>
                </a:solidFill>
                <a:effectLst/>
                <a:latin typeface="+mn-lt"/>
                <a:ea typeface="+mn-ea"/>
                <a:cs typeface="+mn-cs"/>
              </a:rPr>
              <a:t>any</a:t>
            </a:r>
            <a:r>
              <a:rPr lang="en-US" sz="1200" i="0" kern="1200" dirty="0">
                <a:solidFill>
                  <a:schemeClr val="tx1"/>
                </a:solidFill>
                <a:effectLst/>
                <a:latin typeface="+mn-lt"/>
                <a:ea typeface="+mn-ea"/>
                <a:cs typeface="+mn-cs"/>
              </a:rPr>
              <a:t> type of</a:t>
            </a:r>
            <a:r>
              <a:rPr lang="en-US" sz="1200" i="0" kern="1200" baseline="0" dirty="0">
                <a:solidFill>
                  <a:schemeClr val="tx1"/>
                </a:solidFill>
                <a:effectLst/>
                <a:latin typeface="+mn-lt"/>
                <a:ea typeface="+mn-ea"/>
                <a:cs typeface="+mn-cs"/>
              </a:rPr>
              <a:t> </a:t>
            </a:r>
            <a:r>
              <a:rPr lang="en-US" sz="1200" i="0" kern="1200" dirty="0">
                <a:solidFill>
                  <a:schemeClr val="tx1"/>
                </a:solidFill>
                <a:effectLst/>
                <a:latin typeface="+mn-lt"/>
                <a:ea typeface="+mn-ea"/>
                <a:cs typeface="+mn-cs"/>
              </a:rPr>
              <a:t>graph by specifying the </a:t>
            </a:r>
            <a:r>
              <a:rPr lang="en-US" sz="1200" b="1" i="0" kern="1200" dirty="0">
                <a:solidFill>
                  <a:schemeClr val="tx1"/>
                </a:solidFill>
                <a:effectLst/>
                <a:latin typeface="+mn-lt"/>
                <a:ea typeface="+mn-ea"/>
                <a:cs typeface="+mn-cs"/>
              </a:rPr>
              <a:t>data</a:t>
            </a:r>
            <a:r>
              <a:rPr lang="en-US" sz="1200" b="0" i="0" kern="1200" dirty="0">
                <a:solidFill>
                  <a:schemeClr val="tx1"/>
                </a:solidFill>
                <a:effectLst/>
                <a:latin typeface="+mn-lt"/>
                <a:ea typeface="+mn-ea"/>
                <a:cs typeface="+mn-cs"/>
              </a:rPr>
              <a:t>, a </a:t>
            </a:r>
            <a:r>
              <a:rPr lang="en-US" sz="1200" b="1" i="0" kern="1200" dirty="0">
                <a:solidFill>
                  <a:schemeClr val="tx1"/>
                </a:solidFill>
                <a:effectLst/>
                <a:latin typeface="+mn-lt"/>
                <a:ea typeface="+mn-ea"/>
                <a:cs typeface="+mn-cs"/>
              </a:rPr>
              <a:t>the </a:t>
            </a:r>
            <a:r>
              <a:rPr lang="en-US" sz="1200" b="1" i="0" kern="1200" baseline="0" dirty="0">
                <a:solidFill>
                  <a:schemeClr val="tx1"/>
                </a:solidFill>
                <a:effectLst/>
                <a:latin typeface="+mn-lt"/>
                <a:ea typeface="+mn-ea"/>
                <a:cs typeface="+mn-cs"/>
              </a:rPr>
              <a:t>type of graph</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and</a:t>
            </a:r>
            <a:r>
              <a:rPr lang="en-US" sz="1200" b="0" i="0" kern="1200" baseline="0" dirty="0">
                <a:solidFill>
                  <a:schemeClr val="tx1"/>
                </a:solidFill>
                <a:effectLst/>
                <a:latin typeface="+mn-lt"/>
                <a:ea typeface="+mn-ea"/>
                <a:cs typeface="+mn-cs"/>
              </a:rPr>
              <a:t> a</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mapping</a:t>
            </a:r>
            <a:r>
              <a:rPr lang="en-US" sz="1200" b="0" i="0" kern="1200" dirty="0">
                <a:solidFill>
                  <a:schemeClr val="tx1"/>
                </a:solidFill>
                <a:effectLst/>
                <a:latin typeface="+mn-lt"/>
                <a:ea typeface="+mn-ea"/>
                <a:cs typeface="+mn-cs"/>
              </a:rPr>
              <a:t> that describes how the data should</a:t>
            </a:r>
            <a:r>
              <a:rPr lang="en-US" sz="1200" b="0" i="0" kern="1200" baseline="0" dirty="0">
                <a:solidFill>
                  <a:schemeClr val="tx1"/>
                </a:solidFill>
                <a:effectLst/>
                <a:latin typeface="+mn-lt"/>
                <a:ea typeface="+mn-ea"/>
                <a:cs typeface="+mn-cs"/>
              </a:rPr>
              <a:t> be represented as visual marks on that graph.</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baseline="0" dirty="0">
                <a:solidFill>
                  <a:schemeClr val="tx1"/>
                </a:solidFill>
                <a:effectLst/>
                <a:latin typeface="+mn-lt"/>
                <a:ea typeface="+mn-ea"/>
                <a:cs typeface="+mn-cs"/>
              </a:rPr>
              <a:t>So there should be a consistent way, or a </a:t>
            </a:r>
            <a:r>
              <a:rPr lang="en-US" sz="1200" b="1" i="0" kern="1200" baseline="0" dirty="0">
                <a:solidFill>
                  <a:schemeClr val="tx1"/>
                </a:solidFill>
                <a:effectLst/>
                <a:latin typeface="+mn-lt"/>
                <a:ea typeface="+mn-ea"/>
                <a:cs typeface="+mn-cs"/>
              </a:rPr>
              <a:t>grammar</a:t>
            </a:r>
            <a:r>
              <a:rPr lang="en-US" sz="1200" b="0" i="0" kern="1200" baseline="0" dirty="0">
                <a:solidFill>
                  <a:schemeClr val="tx1"/>
                </a:solidFill>
                <a:effectLst/>
                <a:latin typeface="+mn-lt"/>
                <a:ea typeface="+mn-ea"/>
                <a:cs typeface="+mn-cs"/>
              </a:rPr>
              <a:t>, to construct any type of graph.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baseline="0" dirty="0">
                <a:solidFill>
                  <a:schemeClr val="tx1"/>
                </a:solidFill>
                <a:effectLst/>
                <a:latin typeface="+mn-lt"/>
                <a:ea typeface="+mn-ea"/>
                <a:cs typeface="+mn-cs"/>
              </a:rPr>
              <a:t>The advantage of ggplot2 over other graphics packages for R is this consistent grammar, which makes it easy to generate a lot of different graphs quickly to help your understand your data. So that means that when you’ve learned how to make a scatterplot you don’t have to learn a totally new way to make a histogram, or some other kind of graph.</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0" i="0" kern="1200" baseline="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baseline="0" dirty="0">
                <a:solidFill>
                  <a:schemeClr val="tx1"/>
                </a:solidFill>
                <a:effectLst/>
                <a:latin typeface="+mn-lt"/>
                <a:ea typeface="+mn-ea"/>
                <a:cs typeface="+mn-cs"/>
              </a:rPr>
              <a:t>In addition, ggplot2 graphs are aesthetically pleasing and can be used to generate publication-quality plots.</a:t>
            </a:r>
          </a:p>
        </p:txBody>
      </p:sp>
      <p:sp>
        <p:nvSpPr>
          <p:cNvPr id="4" name="Slide Number Placeholder 3"/>
          <p:cNvSpPr>
            <a:spLocks noGrp="1"/>
          </p:cNvSpPr>
          <p:nvPr>
            <p:ph type="sldNum" sz="quarter" idx="5"/>
          </p:nvPr>
        </p:nvSpPr>
        <p:spPr/>
        <p:txBody>
          <a:bodyPr/>
          <a:lstStyle/>
          <a:p>
            <a:fld id="{0A193586-FEB5-7C43-8F44-7EFAE4EECA28}" type="slidenum">
              <a:rPr lang="en-US" smtClean="0"/>
              <a:t>7</a:t>
            </a:fld>
            <a:endParaRPr lang="en-US"/>
          </a:p>
        </p:txBody>
      </p:sp>
    </p:spTree>
    <p:extLst>
      <p:ext uri="{BB962C8B-B14F-4D97-AF65-F5344CB8AC3E}">
        <p14:creationId xmlns:p14="http://schemas.microsoft.com/office/powerpoint/2010/main" val="1141465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baseline="0" dirty="0"/>
              <a:t>So here a quick breakdown of how we just used </a:t>
            </a:r>
            <a:r>
              <a:rPr lang="en-US" i="0" baseline="0" dirty="0" err="1"/>
              <a:t>ggplot</a:t>
            </a:r>
            <a:r>
              <a:rPr lang="en-US" i="0" baseline="0" dirty="0"/>
              <a:t> to make that graph. </a:t>
            </a:r>
          </a:p>
          <a:p>
            <a:endParaRPr lang="en-US" i="0" baseline="0" dirty="0"/>
          </a:p>
          <a:p>
            <a:pPr marL="171450" indent="-171450">
              <a:buFont typeface="Arial" charset="0"/>
              <a:buChar char="•"/>
            </a:pPr>
            <a:r>
              <a:rPr lang="en-US" i="0" baseline="0" dirty="0"/>
              <a:t>You can see that we give it a data frame, in this case, our </a:t>
            </a:r>
            <a:r>
              <a:rPr lang="en-US" b="1" i="0" baseline="0" dirty="0"/>
              <a:t>orders</a:t>
            </a:r>
            <a:r>
              <a:rPr lang="en-US" i="0" baseline="0" dirty="0"/>
              <a:t> data</a:t>
            </a:r>
          </a:p>
          <a:p>
            <a:pPr marL="171450" indent="-171450">
              <a:buFont typeface="Arial" charset="0"/>
              <a:buChar char="•"/>
            </a:pPr>
            <a:r>
              <a:rPr lang="en-US" i="0" baseline="0" dirty="0"/>
              <a:t>We specify the type of graph, or “</a:t>
            </a:r>
            <a:r>
              <a:rPr lang="en-US" b="1" i="0" baseline="0" dirty="0" err="1"/>
              <a:t>geom</a:t>
            </a:r>
            <a:r>
              <a:rPr lang="en-US" i="0" baseline="0" dirty="0"/>
              <a:t>”, in this case, a histogram</a:t>
            </a:r>
          </a:p>
          <a:p>
            <a:pPr marL="171450" indent="-171450">
              <a:buFont typeface="Arial" charset="0"/>
              <a:buChar char="•"/>
            </a:pPr>
            <a:r>
              <a:rPr lang="en-US" i="0" baseline="0" dirty="0"/>
              <a:t>And we specify an </a:t>
            </a:r>
            <a:r>
              <a:rPr lang="en-US" b="1" i="0" baseline="0" dirty="0"/>
              <a:t>aesthetic mapping</a:t>
            </a:r>
            <a:r>
              <a:rPr lang="en-US" i="0" baseline="0" dirty="0"/>
              <a:t>, in this case, saying that we want the </a:t>
            </a:r>
            <a:r>
              <a:rPr lang="en-US" b="1" i="0" baseline="0" dirty="0"/>
              <a:t>x axis</a:t>
            </a:r>
            <a:r>
              <a:rPr lang="en-US" b="0" i="0" baseline="0" dirty="0"/>
              <a:t> to represent the </a:t>
            </a:r>
            <a:r>
              <a:rPr lang="en-US" b="1" i="0" baseline="0" dirty="0" err="1"/>
              <a:t>order_time</a:t>
            </a:r>
            <a:r>
              <a:rPr lang="en-US" b="0" i="0" baseline="0" dirty="0"/>
              <a:t> and the </a:t>
            </a:r>
            <a:r>
              <a:rPr lang="en-US" b="1" i="0" baseline="0" dirty="0"/>
              <a:t>y axis</a:t>
            </a:r>
            <a:r>
              <a:rPr lang="en-US" b="0" i="0" baseline="0" dirty="0"/>
              <a:t> to represent the </a:t>
            </a:r>
            <a:r>
              <a:rPr lang="en-US" b="1" i="0" baseline="0" dirty="0" err="1"/>
              <a:t>result_time</a:t>
            </a:r>
            <a:r>
              <a:rPr lang="en-US" b="0" i="0" baseline="0" dirty="0"/>
              <a:t>.</a:t>
            </a:r>
            <a:endParaRPr lang="en-US" i="0" baseline="0" dirty="0"/>
          </a:p>
          <a:p>
            <a:pPr marL="171450" indent="-171450">
              <a:buFont typeface="Arial" charset="0"/>
              <a:buChar char="•"/>
            </a:pPr>
            <a:r>
              <a:rPr lang="en-US" i="0" baseline="0" dirty="0"/>
              <a:t>A few more details to note: you always start a plot with the </a:t>
            </a:r>
            <a:r>
              <a:rPr lang="en-US" b="1" i="0" baseline="0" dirty="0" err="1"/>
              <a:t>ggplot</a:t>
            </a:r>
            <a:r>
              <a:rPr lang="en-US" i="0" baseline="0" dirty="0"/>
              <a:t>() function</a:t>
            </a:r>
          </a:p>
          <a:p>
            <a:pPr marL="171450" indent="-171450">
              <a:buFont typeface="Arial" charset="0"/>
              <a:buChar char="•"/>
            </a:pPr>
            <a:r>
              <a:rPr lang="en-US" i="0" baseline="0" dirty="0"/>
              <a:t>To connect the </a:t>
            </a:r>
            <a:r>
              <a:rPr lang="en-US" i="0" baseline="0" dirty="0" err="1"/>
              <a:t>ggplot</a:t>
            </a:r>
            <a:r>
              <a:rPr lang="en-US" i="0" baseline="0" dirty="0"/>
              <a:t> function to the </a:t>
            </a:r>
            <a:r>
              <a:rPr lang="en-US" i="0" baseline="0" dirty="0" err="1"/>
              <a:t>geom</a:t>
            </a:r>
            <a:r>
              <a:rPr lang="en-US" i="0" baseline="0" dirty="0"/>
              <a:t> function you use a ‘+’ sign which should be put at the end of the line, followed by a newline.</a:t>
            </a:r>
          </a:p>
          <a:p>
            <a:pPr marL="171450" indent="-171450">
              <a:buFont typeface="Arial" charset="0"/>
              <a:buChar char="•"/>
            </a:pPr>
            <a:r>
              <a:rPr lang="en-US" i="0" baseline="0" dirty="0"/>
              <a:t>And the mappings need to go into the </a:t>
            </a:r>
            <a:r>
              <a:rPr lang="en-US" b="1" i="0" baseline="0" dirty="0" err="1"/>
              <a:t>aes</a:t>
            </a:r>
            <a:r>
              <a:rPr lang="en-US" b="1" i="0" baseline="0" dirty="0"/>
              <a:t>() </a:t>
            </a:r>
            <a:r>
              <a:rPr lang="en-US" i="0" baseline="0" dirty="0"/>
              <a:t>function. </a:t>
            </a:r>
            <a:r>
              <a:rPr lang="en-US" i="0" baseline="0" dirty="0" err="1"/>
              <a:t>Aes</a:t>
            </a:r>
            <a:r>
              <a:rPr lang="en-US" i="0" baseline="0" dirty="0"/>
              <a:t> is for “aesthetic mapping” which we’ll define in a few minutes.</a:t>
            </a:r>
          </a:p>
          <a:p>
            <a:pPr marL="171450" indent="-171450">
              <a:buFont typeface="Arial" charset="0"/>
              <a:buChar char="•"/>
            </a:pPr>
            <a:endParaRPr lang="en-US" i="0" baseline="0" dirty="0"/>
          </a:p>
        </p:txBody>
      </p:sp>
      <p:sp>
        <p:nvSpPr>
          <p:cNvPr id="4" name="Slide Number Placeholder 3"/>
          <p:cNvSpPr>
            <a:spLocks noGrp="1"/>
          </p:cNvSpPr>
          <p:nvPr>
            <p:ph type="sldNum" sz="quarter" idx="10"/>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1093732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that was a lot of information. Let’s try to break it down further into a mental model. Here’s a template for making </a:t>
            </a:r>
            <a:r>
              <a:rPr lang="en-US" i="1" dirty="0"/>
              <a:t>any</a:t>
            </a:r>
            <a:r>
              <a:rPr lang="en-US" i="0" dirty="0"/>
              <a:t> kind of graph with ggplot2. </a:t>
            </a:r>
            <a:endParaRPr lang="en-US" dirty="0"/>
          </a:p>
          <a:p>
            <a:endParaRPr lang="en-US" dirty="0"/>
          </a:p>
          <a:p>
            <a:r>
              <a:rPr lang="en-US" dirty="0"/>
              <a:t>You start with the code written in black and fill in the details written in blue.</a:t>
            </a:r>
          </a:p>
          <a:p>
            <a:endParaRPr lang="en-US" dirty="0"/>
          </a:p>
          <a:p>
            <a:pPr marL="228600" indent="-228600">
              <a:buAutoNum type="arabicPeriod"/>
            </a:pPr>
            <a:r>
              <a:rPr lang="en-US" b="0" baseline="0" dirty="0"/>
              <a:t>Pick a tidy data frame</a:t>
            </a:r>
          </a:p>
          <a:p>
            <a:pPr marL="228600" indent="-228600">
              <a:buAutoNum type="arabicPeriod"/>
            </a:pPr>
            <a:r>
              <a:rPr lang="en-US" b="0" baseline="0" dirty="0"/>
              <a:t>Choose a </a:t>
            </a:r>
            <a:r>
              <a:rPr lang="en-US" b="0" baseline="0" dirty="0" err="1"/>
              <a:t>geom</a:t>
            </a:r>
            <a:r>
              <a:rPr lang="en-US" b="0" baseline="0" dirty="0"/>
              <a:t> function</a:t>
            </a:r>
          </a:p>
          <a:p>
            <a:pPr marL="228600" indent="-228600">
              <a:buAutoNum type="arabicPeriod"/>
            </a:pPr>
            <a:r>
              <a:rPr lang="en-US" b="0" baseline="0" dirty="0"/>
              <a:t>Write aesthetic mappings</a:t>
            </a:r>
          </a:p>
        </p:txBody>
      </p:sp>
      <p:sp>
        <p:nvSpPr>
          <p:cNvPr id="4" name="Slide Number Placeholder 3"/>
          <p:cNvSpPr>
            <a:spLocks noGrp="1"/>
          </p:cNvSpPr>
          <p:nvPr>
            <p:ph type="sldNum" sz="quarter" idx="10"/>
          </p:nvPr>
        </p:nvSpPr>
        <p:spPr/>
        <p:txBody>
          <a:bodyPr/>
          <a:lstStyle/>
          <a:p>
            <a:fld id="{0A193586-FEB5-7C43-8F44-7EFAE4EECA28}" type="slidenum">
              <a:rPr lang="en-US" smtClean="0"/>
              <a:t>9</a:t>
            </a:fld>
            <a:endParaRPr lang="en-US"/>
          </a:p>
        </p:txBody>
      </p:sp>
    </p:spTree>
    <p:extLst>
      <p:ext uri="{BB962C8B-B14F-4D97-AF65-F5344CB8AC3E}">
        <p14:creationId xmlns:p14="http://schemas.microsoft.com/office/powerpoint/2010/main" val="1002239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7/31/19</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68" r:id="rId12"/>
    <p:sldLayoutId id="2147483669" r:id="rId13"/>
    <p:sldLayoutId id="2147483670" r:id="rId14"/>
    <p:sldLayoutId id="2147483671" r:id="rId15"/>
    <p:sldLayoutId id="2147483672" r:id="rId16"/>
  </p:sldLayoutIdLst>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0.tiff"/><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0.tiff"/><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hyperlink" Target="https://serialmentor.com/dataviz/index.html"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3.tif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27.tiff"/></Relationships>
</file>

<file path=ppt/slides/_rels/slide24.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24.xml"/><Relationship Id="rId1" Type="http://schemas.openxmlformats.org/officeDocument/2006/relationships/slideLayout" Target="../slideLayouts/slideLayout12.xml"/><Relationship Id="rId5" Type="http://schemas.openxmlformats.org/officeDocument/2006/relationships/image" Target="../media/image26.tiff"/><Relationship Id="rId4" Type="http://schemas.openxmlformats.org/officeDocument/2006/relationships/image" Target="../media/image28.tiff"/></Relationships>
</file>

<file path=ppt/slides/_rels/slide2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9.tiff"/><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p:txBody>
          <a:bodyPr>
            <a:normAutofit/>
          </a:bodyPr>
          <a:lstStyle/>
          <a:p>
            <a:r>
              <a:rPr lang="en-US" b="1"/>
              <a:t>An Introduction to the R Programming Language</a:t>
            </a:r>
            <a:endParaRPr lang="en-US" dirty="0"/>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dirty="0"/>
              <a:t>Lesson 7</a:t>
            </a:r>
          </a:p>
          <a:p>
            <a:r>
              <a:rPr lang="en-US" sz="2800" b="1" dirty="0"/>
              <a:t>Visualizing Data</a:t>
            </a:r>
            <a:endParaRPr lang="en-US" sz="2000" b="1" dirty="0"/>
          </a:p>
        </p:txBody>
      </p:sp>
    </p:spTree>
    <p:extLst>
      <p:ext uri="{BB962C8B-B14F-4D97-AF65-F5344CB8AC3E}">
        <p14:creationId xmlns:p14="http://schemas.microsoft.com/office/powerpoint/2010/main" val="501313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D6AD50-91AF-B04F-8504-007D598B0E08}"/>
              </a:ext>
            </a:extLst>
          </p:cNvPr>
          <p:cNvPicPr>
            <a:picLocks noChangeAspect="1"/>
          </p:cNvPicPr>
          <p:nvPr/>
        </p:nvPicPr>
        <p:blipFill>
          <a:blip r:embed="rId3"/>
          <a:stretch>
            <a:fillRect/>
          </a:stretch>
        </p:blipFill>
        <p:spPr>
          <a:xfrm>
            <a:off x="486902" y="2941999"/>
            <a:ext cx="4554116" cy="2025833"/>
          </a:xfrm>
          <a:prstGeom prst="rect">
            <a:avLst/>
          </a:prstGeom>
        </p:spPr>
      </p:pic>
      <p:sp>
        <p:nvSpPr>
          <p:cNvPr id="8" name="TextBox 7">
            <a:extLst>
              <a:ext uri="{FF2B5EF4-FFF2-40B4-BE49-F238E27FC236}">
                <a16:creationId xmlns:a16="http://schemas.microsoft.com/office/drawing/2014/main" id="{DA623F16-B6A2-564C-963D-4A6739B81FCB}"/>
              </a:ext>
            </a:extLst>
          </p:cNvPr>
          <p:cNvSpPr txBox="1"/>
          <p:nvPr/>
        </p:nvSpPr>
        <p:spPr>
          <a:xfrm>
            <a:off x="5369694" y="2288217"/>
            <a:ext cx="6367877" cy="2554545"/>
          </a:xfrm>
          <a:prstGeom prst="rect">
            <a:avLst/>
          </a:prstGeom>
          <a:noFill/>
        </p:spPr>
        <p:txBody>
          <a:bodyPr wrap="square" rtlCol="0">
            <a:spAutoFit/>
          </a:bodyPr>
          <a:lstStyle/>
          <a:p>
            <a:r>
              <a:rPr lang="en-US" sz="3200" dirty="0"/>
              <a:t>A data set is </a:t>
            </a:r>
            <a:r>
              <a:rPr lang="en-US" sz="3200" b="1" dirty="0"/>
              <a:t>tidy</a:t>
            </a:r>
            <a:r>
              <a:rPr lang="en-US" sz="3200" dirty="0"/>
              <a:t> if:</a:t>
            </a:r>
          </a:p>
          <a:p>
            <a:endParaRPr lang="en-US" sz="3200" dirty="0"/>
          </a:p>
          <a:p>
            <a:pPr marL="342900" indent="-342900">
              <a:buAutoNum type="arabicPeriod"/>
            </a:pPr>
            <a:r>
              <a:rPr lang="en-US" sz="3200" dirty="0"/>
              <a:t>Each </a:t>
            </a:r>
            <a:r>
              <a:rPr lang="en-US" sz="3200" b="1" dirty="0">
                <a:solidFill>
                  <a:schemeClr val="accent2"/>
                </a:solidFill>
              </a:rPr>
              <a:t>variable</a:t>
            </a:r>
            <a:r>
              <a:rPr lang="en-US" sz="3200" dirty="0"/>
              <a:t> is in its own </a:t>
            </a:r>
            <a:r>
              <a:rPr lang="en-US" sz="3200" b="1" dirty="0">
                <a:solidFill>
                  <a:schemeClr val="accent2"/>
                </a:solidFill>
              </a:rPr>
              <a:t>column</a:t>
            </a:r>
            <a:endParaRPr lang="en-US" sz="3200" dirty="0">
              <a:solidFill>
                <a:schemeClr val="accent2"/>
              </a:solidFill>
            </a:endParaRPr>
          </a:p>
          <a:p>
            <a:pPr marL="342900" indent="-342900">
              <a:buAutoNum type="arabicPeriod"/>
            </a:pPr>
            <a:r>
              <a:rPr lang="en-US" sz="3200" dirty="0"/>
              <a:t>Each </a:t>
            </a:r>
            <a:r>
              <a:rPr lang="en-US" sz="3200" b="1" dirty="0">
                <a:solidFill>
                  <a:srgbClr val="92D050"/>
                </a:solidFill>
              </a:rPr>
              <a:t>observation</a:t>
            </a:r>
            <a:r>
              <a:rPr lang="en-US" sz="3200" dirty="0"/>
              <a:t> is in its own </a:t>
            </a:r>
            <a:r>
              <a:rPr lang="en-US" sz="3200" b="1" dirty="0">
                <a:solidFill>
                  <a:srgbClr val="92D050"/>
                </a:solidFill>
              </a:rPr>
              <a:t>row</a:t>
            </a:r>
            <a:endParaRPr lang="en-US" sz="3200" dirty="0">
              <a:solidFill>
                <a:srgbClr val="92D050"/>
              </a:solidFill>
            </a:endParaRPr>
          </a:p>
          <a:p>
            <a:pPr marL="342900" indent="-342900">
              <a:buAutoNum type="arabicPeriod"/>
            </a:pPr>
            <a:r>
              <a:rPr lang="en-US" sz="3200" dirty="0"/>
              <a:t>Each </a:t>
            </a:r>
            <a:r>
              <a:rPr lang="en-US" sz="3200" b="1" dirty="0">
                <a:solidFill>
                  <a:srgbClr val="FFC000"/>
                </a:solidFill>
              </a:rPr>
              <a:t>value</a:t>
            </a:r>
            <a:r>
              <a:rPr lang="en-US" sz="3200" b="1" dirty="0"/>
              <a:t> </a:t>
            </a:r>
            <a:r>
              <a:rPr lang="en-US" sz="3200" dirty="0"/>
              <a:t>is in its own </a:t>
            </a:r>
            <a:r>
              <a:rPr lang="en-US" sz="3200" b="1" dirty="0">
                <a:solidFill>
                  <a:srgbClr val="FFC000"/>
                </a:solidFill>
              </a:rPr>
              <a:t>cell</a:t>
            </a:r>
            <a:endParaRPr lang="en-US" sz="3200" dirty="0">
              <a:solidFill>
                <a:srgbClr val="FFC000"/>
              </a:solidFill>
            </a:endParaRPr>
          </a:p>
        </p:txBody>
      </p:sp>
      <p:pic>
        <p:nvPicPr>
          <p:cNvPr id="6" name="Picture 5">
            <a:extLst>
              <a:ext uri="{FF2B5EF4-FFF2-40B4-BE49-F238E27FC236}">
                <a16:creationId xmlns:a16="http://schemas.microsoft.com/office/drawing/2014/main" id="{911F9BDD-5EAD-5140-BDF9-E5419CEB3143}"/>
              </a:ext>
            </a:extLst>
          </p:cNvPr>
          <p:cNvPicPr>
            <a:picLocks noChangeAspect="1"/>
          </p:cNvPicPr>
          <p:nvPr/>
        </p:nvPicPr>
        <p:blipFill>
          <a:blip r:embed="rId4"/>
          <a:stretch>
            <a:fillRect/>
          </a:stretch>
        </p:blipFill>
        <p:spPr>
          <a:xfrm>
            <a:off x="-101160" y="3270620"/>
            <a:ext cx="5730240" cy="1697212"/>
          </a:xfrm>
          <a:prstGeom prst="rect">
            <a:avLst/>
          </a:prstGeom>
        </p:spPr>
      </p:pic>
      <p:pic>
        <p:nvPicPr>
          <p:cNvPr id="7" name="Picture 6">
            <a:extLst>
              <a:ext uri="{FF2B5EF4-FFF2-40B4-BE49-F238E27FC236}">
                <a16:creationId xmlns:a16="http://schemas.microsoft.com/office/drawing/2014/main" id="{4315297B-085D-504C-9F6B-FE648B869864}"/>
              </a:ext>
            </a:extLst>
          </p:cNvPr>
          <p:cNvPicPr>
            <a:picLocks noChangeAspect="1"/>
          </p:cNvPicPr>
          <p:nvPr/>
        </p:nvPicPr>
        <p:blipFill rotWithShape="1">
          <a:blip r:embed="rId5"/>
          <a:srcRect t="18386"/>
          <a:stretch/>
        </p:blipFill>
        <p:spPr>
          <a:xfrm>
            <a:off x="486902" y="3270620"/>
            <a:ext cx="4548958" cy="1697212"/>
          </a:xfrm>
          <a:prstGeom prst="rect">
            <a:avLst/>
          </a:prstGeom>
        </p:spPr>
      </p:pic>
      <p:sp>
        <p:nvSpPr>
          <p:cNvPr id="2" name="Title 1">
            <a:extLst>
              <a:ext uri="{FF2B5EF4-FFF2-40B4-BE49-F238E27FC236}">
                <a16:creationId xmlns:a16="http://schemas.microsoft.com/office/drawing/2014/main" id="{803F253B-B1B2-694F-98D4-30118CE0451E}"/>
              </a:ext>
            </a:extLst>
          </p:cNvPr>
          <p:cNvSpPr>
            <a:spLocks noGrp="1"/>
          </p:cNvSpPr>
          <p:nvPr>
            <p:ph type="title"/>
          </p:nvPr>
        </p:nvSpPr>
        <p:spPr/>
        <p:txBody>
          <a:bodyPr/>
          <a:lstStyle/>
          <a:p>
            <a:r>
              <a:rPr lang="en-US" dirty="0"/>
              <a:t>1. Pick a “Tidy” Data Frame</a:t>
            </a:r>
          </a:p>
        </p:txBody>
      </p:sp>
    </p:spTree>
    <p:extLst>
      <p:ext uri="{BB962C8B-B14F-4D97-AF65-F5344CB8AC3E}">
        <p14:creationId xmlns:p14="http://schemas.microsoft.com/office/powerpoint/2010/main" val="40415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Choose a “</a:t>
            </a:r>
            <a:r>
              <a:rPr lang="en-US" dirty="0" err="1"/>
              <a:t>Geom</a:t>
            </a:r>
            <a:r>
              <a:rPr lang="en-US" dirty="0"/>
              <a:t>” Function</a:t>
            </a:r>
          </a:p>
        </p:txBody>
      </p:sp>
      <p:pic>
        <p:nvPicPr>
          <p:cNvPr id="3" name="Picture 2"/>
          <p:cNvPicPr>
            <a:picLocks noChangeAspect="1"/>
          </p:cNvPicPr>
          <p:nvPr/>
        </p:nvPicPr>
        <p:blipFill>
          <a:blip r:embed="rId3"/>
          <a:stretch>
            <a:fillRect/>
          </a:stretch>
        </p:blipFill>
        <p:spPr>
          <a:xfrm>
            <a:off x="10939019" y="5629923"/>
            <a:ext cx="867253" cy="1006205"/>
          </a:xfrm>
          <a:prstGeom prst="rect">
            <a:avLst/>
          </a:prstGeom>
        </p:spPr>
      </p:pic>
      <p:pic>
        <p:nvPicPr>
          <p:cNvPr id="4" name="Picture 3"/>
          <p:cNvPicPr>
            <a:picLocks noChangeAspect="1"/>
          </p:cNvPicPr>
          <p:nvPr/>
        </p:nvPicPr>
        <p:blipFill>
          <a:blip r:embed="rId4"/>
          <a:stretch>
            <a:fillRect/>
          </a:stretch>
        </p:blipFill>
        <p:spPr>
          <a:xfrm>
            <a:off x="1024128" y="2353323"/>
            <a:ext cx="829152" cy="835630"/>
          </a:xfrm>
          <a:prstGeom prst="rect">
            <a:avLst/>
          </a:prstGeom>
        </p:spPr>
      </p:pic>
      <p:pic>
        <p:nvPicPr>
          <p:cNvPr id="5" name="Picture 4"/>
          <p:cNvPicPr>
            <a:picLocks noChangeAspect="1"/>
          </p:cNvPicPr>
          <p:nvPr/>
        </p:nvPicPr>
        <p:blipFill>
          <a:blip r:embed="rId5"/>
          <a:stretch>
            <a:fillRect/>
          </a:stretch>
        </p:blipFill>
        <p:spPr>
          <a:xfrm>
            <a:off x="1024128" y="3457444"/>
            <a:ext cx="829152" cy="832391"/>
          </a:xfrm>
          <a:prstGeom prst="rect">
            <a:avLst/>
          </a:prstGeom>
        </p:spPr>
      </p:pic>
      <p:pic>
        <p:nvPicPr>
          <p:cNvPr id="6" name="Picture 5"/>
          <p:cNvPicPr>
            <a:picLocks noChangeAspect="1"/>
          </p:cNvPicPr>
          <p:nvPr/>
        </p:nvPicPr>
        <p:blipFill>
          <a:blip r:embed="rId6"/>
          <a:stretch>
            <a:fillRect/>
          </a:stretch>
        </p:blipFill>
        <p:spPr>
          <a:xfrm>
            <a:off x="1024128" y="4610205"/>
            <a:ext cx="829152" cy="843936"/>
          </a:xfrm>
          <a:prstGeom prst="rect">
            <a:avLst/>
          </a:prstGeom>
        </p:spPr>
      </p:pic>
      <p:pic>
        <p:nvPicPr>
          <p:cNvPr id="7" name="Picture 6"/>
          <p:cNvPicPr>
            <a:picLocks noChangeAspect="1"/>
          </p:cNvPicPr>
          <p:nvPr/>
        </p:nvPicPr>
        <p:blipFill>
          <a:blip r:embed="rId7"/>
          <a:stretch>
            <a:fillRect/>
          </a:stretch>
        </p:blipFill>
        <p:spPr>
          <a:xfrm>
            <a:off x="6276806" y="4610205"/>
            <a:ext cx="864611" cy="835630"/>
          </a:xfrm>
          <a:prstGeom prst="rect">
            <a:avLst/>
          </a:prstGeom>
        </p:spPr>
      </p:pic>
      <p:pic>
        <p:nvPicPr>
          <p:cNvPr id="8" name="Picture 7"/>
          <p:cNvPicPr>
            <a:picLocks noChangeAspect="1"/>
          </p:cNvPicPr>
          <p:nvPr/>
        </p:nvPicPr>
        <p:blipFill>
          <a:blip r:embed="rId8"/>
          <a:stretch>
            <a:fillRect/>
          </a:stretch>
        </p:blipFill>
        <p:spPr>
          <a:xfrm>
            <a:off x="6259537" y="3471524"/>
            <a:ext cx="864611" cy="876088"/>
          </a:xfrm>
          <a:prstGeom prst="rect">
            <a:avLst/>
          </a:prstGeom>
        </p:spPr>
      </p:pic>
      <p:pic>
        <p:nvPicPr>
          <p:cNvPr id="9" name="Picture 8"/>
          <p:cNvPicPr>
            <a:picLocks noChangeAspect="1"/>
          </p:cNvPicPr>
          <p:nvPr/>
        </p:nvPicPr>
        <p:blipFill>
          <a:blip r:embed="rId9"/>
          <a:stretch>
            <a:fillRect/>
          </a:stretch>
        </p:blipFill>
        <p:spPr>
          <a:xfrm>
            <a:off x="6259537" y="2353323"/>
            <a:ext cx="829911" cy="827448"/>
          </a:xfrm>
          <a:prstGeom prst="rect">
            <a:avLst/>
          </a:prstGeom>
        </p:spPr>
      </p:pic>
      <p:grpSp>
        <p:nvGrpSpPr>
          <p:cNvPr id="13" name="Group 12"/>
          <p:cNvGrpSpPr/>
          <p:nvPr/>
        </p:nvGrpSpPr>
        <p:grpSpPr>
          <a:xfrm>
            <a:off x="2002832" y="2450851"/>
            <a:ext cx="3791681" cy="654654"/>
            <a:chOff x="5713441" y="3772357"/>
            <a:chExt cx="4576871" cy="654654"/>
          </a:xfrm>
        </p:grpSpPr>
        <p:sp>
          <p:nvSpPr>
            <p:cNvPr id="11" name="Rectangle 10"/>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histogram</a:t>
              </a:r>
              <a:r>
                <a:rPr lang="en-US" sz="2800" dirty="0">
                  <a:latin typeface="Monaco" charset="0"/>
                  <a:ea typeface="Monaco" charset="0"/>
                  <a:cs typeface="Monaco" charset="0"/>
                </a:rPr>
                <a:t>()</a:t>
              </a:r>
            </a:p>
          </p:txBody>
        </p:sp>
      </p:grpSp>
      <p:grpSp>
        <p:nvGrpSpPr>
          <p:cNvPr id="14" name="Group 13"/>
          <p:cNvGrpSpPr/>
          <p:nvPr/>
        </p:nvGrpSpPr>
        <p:grpSpPr>
          <a:xfrm>
            <a:off x="2002832" y="3557988"/>
            <a:ext cx="3791681" cy="654654"/>
            <a:chOff x="5713441" y="3772357"/>
            <a:chExt cx="4576871" cy="654654"/>
          </a:xfrm>
        </p:grpSpPr>
        <p:sp>
          <p:nvSpPr>
            <p:cNvPr id="15" name="Rectangle 14"/>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bar</a:t>
              </a:r>
              <a:r>
                <a:rPr lang="en-US" sz="2800" dirty="0">
                  <a:latin typeface="Monaco" charset="0"/>
                  <a:ea typeface="Monaco" charset="0"/>
                  <a:cs typeface="Monaco" charset="0"/>
                </a:rPr>
                <a:t>()</a:t>
              </a:r>
            </a:p>
          </p:txBody>
        </p:sp>
      </p:grpSp>
      <p:grpSp>
        <p:nvGrpSpPr>
          <p:cNvPr id="17" name="Group 16"/>
          <p:cNvGrpSpPr/>
          <p:nvPr/>
        </p:nvGrpSpPr>
        <p:grpSpPr>
          <a:xfrm>
            <a:off x="2002832" y="4700693"/>
            <a:ext cx="3791681" cy="654654"/>
            <a:chOff x="5713441" y="3772357"/>
            <a:chExt cx="4576871" cy="654654"/>
          </a:xfrm>
        </p:grpSpPr>
        <p:sp>
          <p:nvSpPr>
            <p:cNvPr id="18" name="Rectangle 17"/>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point</a:t>
              </a:r>
              <a:r>
                <a:rPr lang="en-US" sz="2800" dirty="0">
                  <a:latin typeface="Monaco" charset="0"/>
                  <a:ea typeface="Monaco" charset="0"/>
                  <a:cs typeface="Monaco" charset="0"/>
                </a:rPr>
                <a:t>()</a:t>
              </a:r>
            </a:p>
          </p:txBody>
        </p:sp>
      </p:grpSp>
      <p:grpSp>
        <p:nvGrpSpPr>
          <p:cNvPr id="29" name="Group 28"/>
          <p:cNvGrpSpPr/>
          <p:nvPr/>
        </p:nvGrpSpPr>
        <p:grpSpPr>
          <a:xfrm>
            <a:off x="7313641" y="2450851"/>
            <a:ext cx="3791681" cy="654654"/>
            <a:chOff x="5713441" y="3772357"/>
            <a:chExt cx="4576871" cy="654654"/>
          </a:xfrm>
        </p:grpSpPr>
        <p:sp>
          <p:nvSpPr>
            <p:cNvPr id="30" name="Rectangle 29"/>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dotplot</a:t>
              </a:r>
              <a:r>
                <a:rPr lang="en-US" sz="2800" dirty="0">
                  <a:latin typeface="Monaco" charset="0"/>
                  <a:ea typeface="Monaco" charset="0"/>
                  <a:cs typeface="Monaco" charset="0"/>
                </a:rPr>
                <a:t>()</a:t>
              </a:r>
            </a:p>
          </p:txBody>
        </p:sp>
      </p:grpSp>
      <p:grpSp>
        <p:nvGrpSpPr>
          <p:cNvPr id="32" name="Group 31"/>
          <p:cNvGrpSpPr/>
          <p:nvPr/>
        </p:nvGrpSpPr>
        <p:grpSpPr>
          <a:xfrm>
            <a:off x="7313641" y="3557988"/>
            <a:ext cx="3791681" cy="654654"/>
            <a:chOff x="5713441" y="3772357"/>
            <a:chExt cx="4576871" cy="654654"/>
          </a:xfrm>
        </p:grpSpPr>
        <p:sp>
          <p:nvSpPr>
            <p:cNvPr id="33" name="Rectangle 32"/>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boxplot</a:t>
              </a:r>
              <a:r>
                <a:rPr lang="en-US" sz="2800" dirty="0">
                  <a:latin typeface="Monaco" charset="0"/>
                  <a:ea typeface="Monaco" charset="0"/>
                  <a:cs typeface="Monaco" charset="0"/>
                </a:rPr>
                <a:t>()</a:t>
              </a:r>
            </a:p>
          </p:txBody>
        </p:sp>
      </p:grpSp>
      <p:grpSp>
        <p:nvGrpSpPr>
          <p:cNvPr id="35" name="Group 34"/>
          <p:cNvGrpSpPr/>
          <p:nvPr/>
        </p:nvGrpSpPr>
        <p:grpSpPr>
          <a:xfrm>
            <a:off x="7313641" y="4700693"/>
            <a:ext cx="3791681" cy="654654"/>
            <a:chOff x="5713441" y="3772357"/>
            <a:chExt cx="4576871" cy="654654"/>
          </a:xfrm>
        </p:grpSpPr>
        <p:sp>
          <p:nvSpPr>
            <p:cNvPr id="36" name="Rectangle 35"/>
            <p:cNvSpPr/>
            <p:nvPr/>
          </p:nvSpPr>
          <p:spPr>
            <a:xfrm>
              <a:off x="5713442" y="3772357"/>
              <a:ext cx="4503984" cy="65465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5713441" y="3858821"/>
              <a:ext cx="4576871" cy="523220"/>
            </a:xfrm>
            <a:prstGeom prst="rect">
              <a:avLst/>
            </a:prstGeom>
            <a:noFill/>
          </p:spPr>
          <p:txBody>
            <a:bodyPr wrap="square" rtlCol="0">
              <a:spAutoFit/>
            </a:bodyPr>
            <a:lstStyle/>
            <a:p>
              <a:r>
                <a:rPr lang="en-US" sz="2800" dirty="0" err="1">
                  <a:latin typeface="Monaco" charset="0"/>
                  <a:ea typeface="Monaco" charset="0"/>
                  <a:cs typeface="Monaco" charset="0"/>
                </a:rPr>
                <a:t>geom_</a:t>
              </a:r>
              <a:r>
                <a:rPr lang="en-US" sz="2800" dirty="0" err="1">
                  <a:solidFill>
                    <a:srgbClr val="92D050"/>
                  </a:solidFill>
                  <a:latin typeface="Monaco" charset="0"/>
                  <a:ea typeface="Monaco" charset="0"/>
                  <a:cs typeface="Monaco" charset="0"/>
                </a:rPr>
                <a:t>line</a:t>
              </a:r>
              <a:r>
                <a:rPr lang="en-US" sz="2800" dirty="0">
                  <a:latin typeface="Monaco" charset="0"/>
                  <a:ea typeface="Monaco" charset="0"/>
                  <a:cs typeface="Monaco" charset="0"/>
                </a:rPr>
                <a:t>()</a:t>
              </a:r>
            </a:p>
          </p:txBody>
        </p:sp>
      </p:grpSp>
    </p:spTree>
    <p:extLst>
      <p:ext uri="{BB962C8B-B14F-4D97-AF65-F5344CB8AC3E}">
        <p14:creationId xmlns:p14="http://schemas.microsoft.com/office/powerpoint/2010/main" val="15098489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27246" y="982232"/>
            <a:ext cx="9985108" cy="7210714"/>
          </a:xfrm>
          <a:prstGeom prst="rect">
            <a:avLst/>
          </a:prstGeom>
        </p:spPr>
      </p:pic>
      <p:sp>
        <p:nvSpPr>
          <p:cNvPr id="3" name="Rectangle 2"/>
          <p:cNvSpPr/>
          <p:nvPr/>
        </p:nvSpPr>
        <p:spPr>
          <a:xfrm>
            <a:off x="1027245" y="982232"/>
            <a:ext cx="9985109" cy="7210714"/>
          </a:xfrm>
          <a:prstGeom prst="rect">
            <a:avLst/>
          </a:pr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65566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B1682-FAFE-4D4E-9D03-4E78731049BF}"/>
              </a:ext>
            </a:extLst>
          </p:cNvPr>
          <p:cNvSpPr>
            <a:spLocks noGrp="1"/>
          </p:cNvSpPr>
          <p:nvPr>
            <p:ph type="title"/>
          </p:nvPr>
        </p:nvSpPr>
        <p:spPr/>
        <p:txBody>
          <a:bodyPr/>
          <a:lstStyle/>
          <a:p>
            <a:r>
              <a:rPr lang="en-US" dirty="0"/>
              <a:t>3. Write Aesthetic Mappings</a:t>
            </a:r>
          </a:p>
        </p:txBody>
      </p:sp>
      <p:pic>
        <p:nvPicPr>
          <p:cNvPr id="3" name="Picture 2">
            <a:extLst>
              <a:ext uri="{FF2B5EF4-FFF2-40B4-BE49-F238E27FC236}">
                <a16:creationId xmlns:a16="http://schemas.microsoft.com/office/drawing/2014/main" id="{6724F609-F679-F244-B1FF-ED1278E6D041}"/>
              </a:ext>
            </a:extLst>
          </p:cNvPr>
          <p:cNvPicPr>
            <a:picLocks noChangeAspect="1"/>
          </p:cNvPicPr>
          <p:nvPr/>
        </p:nvPicPr>
        <p:blipFill>
          <a:blip r:embed="rId3"/>
          <a:stretch>
            <a:fillRect/>
          </a:stretch>
        </p:blipFill>
        <p:spPr>
          <a:xfrm>
            <a:off x="7429500" y="3469810"/>
            <a:ext cx="2755900" cy="2755900"/>
          </a:xfrm>
          <a:prstGeom prst="rect">
            <a:avLst/>
          </a:prstGeom>
        </p:spPr>
      </p:pic>
      <p:pic>
        <p:nvPicPr>
          <p:cNvPr id="4" name="Picture 3">
            <a:extLst>
              <a:ext uri="{FF2B5EF4-FFF2-40B4-BE49-F238E27FC236}">
                <a16:creationId xmlns:a16="http://schemas.microsoft.com/office/drawing/2014/main" id="{7E1DF1D8-3E93-9846-A96E-C1939088C815}"/>
              </a:ext>
            </a:extLst>
          </p:cNvPr>
          <p:cNvPicPr>
            <a:picLocks noChangeAspect="1"/>
          </p:cNvPicPr>
          <p:nvPr/>
        </p:nvPicPr>
        <p:blipFill>
          <a:blip r:embed="rId4"/>
          <a:stretch>
            <a:fillRect/>
          </a:stretch>
        </p:blipFill>
        <p:spPr>
          <a:xfrm>
            <a:off x="1748367" y="3444818"/>
            <a:ext cx="2916766" cy="2780892"/>
          </a:xfrm>
          <a:prstGeom prst="rect">
            <a:avLst/>
          </a:prstGeom>
        </p:spPr>
      </p:pic>
      <p:grpSp>
        <p:nvGrpSpPr>
          <p:cNvPr id="5" name="Group 4">
            <a:extLst>
              <a:ext uri="{FF2B5EF4-FFF2-40B4-BE49-F238E27FC236}">
                <a16:creationId xmlns:a16="http://schemas.microsoft.com/office/drawing/2014/main" id="{9EEEB69F-B70D-7E43-9771-568F765C7B6C}"/>
              </a:ext>
            </a:extLst>
          </p:cNvPr>
          <p:cNvGrpSpPr/>
          <p:nvPr/>
        </p:nvGrpSpPr>
        <p:grpSpPr>
          <a:xfrm>
            <a:off x="2983876" y="1962227"/>
            <a:ext cx="6148048" cy="685800"/>
            <a:chOff x="2080825" y="3162925"/>
            <a:chExt cx="8090002" cy="655320"/>
          </a:xfrm>
        </p:grpSpPr>
        <p:sp>
          <p:nvSpPr>
            <p:cNvPr id="6" name="Rectangle 5">
              <a:extLst>
                <a:ext uri="{FF2B5EF4-FFF2-40B4-BE49-F238E27FC236}">
                  <a16:creationId xmlns:a16="http://schemas.microsoft.com/office/drawing/2014/main" id="{E56C251A-F09D-E44F-AC71-DDCDD270C248}"/>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0574EC7-98C4-9842-9CEA-74491FBA28B2}"/>
                </a:ext>
              </a:extLst>
            </p:cNvPr>
            <p:cNvSpPr txBox="1"/>
            <p:nvPr/>
          </p:nvSpPr>
          <p:spPr>
            <a:xfrm>
              <a:off x="2080825" y="3235065"/>
              <a:ext cx="8090002" cy="276173"/>
            </a:xfrm>
            <a:prstGeom prst="rect">
              <a:avLst/>
            </a:prstGeom>
            <a:noFill/>
          </p:spPr>
          <p:txBody>
            <a:bodyPr wrap="square" rtlCol="0">
              <a:spAutoFit/>
            </a:bodyPr>
            <a:lstStyle/>
            <a:p>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dirty="0">
                  <a:solidFill>
                    <a:srgbClr val="0070C0"/>
                  </a:solidFill>
                  <a:latin typeface="Monaco" charset="0"/>
                  <a:ea typeface="Monaco" charset="0"/>
                  <a:cs typeface="Monaco" charset="0"/>
                </a:rPr>
                <a:t>x = a, y = b, color = c</a:t>
              </a:r>
              <a:r>
                <a:rPr lang="en-US" sz="2800" dirty="0">
                  <a:latin typeface="Monaco" charset="0"/>
                  <a:ea typeface="Monaco" charset="0"/>
                  <a:cs typeface="Monaco" charset="0"/>
                </a:rPr>
                <a:t>)</a:t>
              </a:r>
            </a:p>
          </p:txBody>
        </p:sp>
      </p:grpSp>
      <p:sp>
        <p:nvSpPr>
          <p:cNvPr id="8" name="TextBox 7">
            <a:extLst>
              <a:ext uri="{FF2B5EF4-FFF2-40B4-BE49-F238E27FC236}">
                <a16:creationId xmlns:a16="http://schemas.microsoft.com/office/drawing/2014/main" id="{F2849343-460C-9E47-BD9B-FA6324E3E114}"/>
              </a:ext>
            </a:extLst>
          </p:cNvPr>
          <p:cNvSpPr txBox="1"/>
          <p:nvPr/>
        </p:nvSpPr>
        <p:spPr>
          <a:xfrm>
            <a:off x="1969602" y="2931392"/>
            <a:ext cx="2474296" cy="523220"/>
          </a:xfrm>
          <a:prstGeom prst="rect">
            <a:avLst/>
          </a:prstGeom>
          <a:noFill/>
        </p:spPr>
        <p:txBody>
          <a:bodyPr wrap="square" rtlCol="0">
            <a:spAutoFit/>
          </a:bodyPr>
          <a:lstStyle/>
          <a:p>
            <a:pPr algn="ctr"/>
            <a:r>
              <a:rPr lang="en-US" sz="2800" dirty="0">
                <a:solidFill>
                  <a:schemeClr val="tx1">
                    <a:lumMod val="65000"/>
                    <a:lumOff val="35000"/>
                  </a:schemeClr>
                </a:solidFill>
              </a:rPr>
              <a:t>Data frame</a:t>
            </a:r>
          </a:p>
        </p:txBody>
      </p:sp>
      <p:sp>
        <p:nvSpPr>
          <p:cNvPr id="9" name="TextBox 8">
            <a:extLst>
              <a:ext uri="{FF2B5EF4-FFF2-40B4-BE49-F238E27FC236}">
                <a16:creationId xmlns:a16="http://schemas.microsoft.com/office/drawing/2014/main" id="{FF7782F1-9C24-8B42-8478-E31AEC3FB625}"/>
              </a:ext>
            </a:extLst>
          </p:cNvPr>
          <p:cNvSpPr txBox="1"/>
          <p:nvPr/>
        </p:nvSpPr>
        <p:spPr>
          <a:xfrm>
            <a:off x="7570302" y="2921598"/>
            <a:ext cx="2474296" cy="523220"/>
          </a:xfrm>
          <a:prstGeom prst="rect">
            <a:avLst/>
          </a:prstGeom>
          <a:noFill/>
        </p:spPr>
        <p:txBody>
          <a:bodyPr wrap="square" rtlCol="0">
            <a:spAutoFit/>
          </a:bodyPr>
          <a:lstStyle/>
          <a:p>
            <a:pPr algn="ctr"/>
            <a:r>
              <a:rPr lang="en-US" sz="2800" dirty="0">
                <a:solidFill>
                  <a:schemeClr val="tx1">
                    <a:lumMod val="65000"/>
                    <a:lumOff val="35000"/>
                  </a:schemeClr>
                </a:solidFill>
              </a:rPr>
              <a:t>Graph</a:t>
            </a:r>
          </a:p>
        </p:txBody>
      </p:sp>
      <p:sp>
        <p:nvSpPr>
          <p:cNvPr id="10" name="TextBox 9">
            <a:extLst>
              <a:ext uri="{FF2B5EF4-FFF2-40B4-BE49-F238E27FC236}">
                <a16:creationId xmlns:a16="http://schemas.microsoft.com/office/drawing/2014/main" id="{F01D6AF3-C894-8640-BA97-A921B10E74B1}"/>
              </a:ext>
            </a:extLst>
          </p:cNvPr>
          <p:cNvSpPr txBox="1"/>
          <p:nvPr/>
        </p:nvSpPr>
        <p:spPr>
          <a:xfrm>
            <a:off x="6888736" y="4573654"/>
            <a:ext cx="540764" cy="523220"/>
          </a:xfrm>
          <a:prstGeom prst="rect">
            <a:avLst/>
          </a:prstGeom>
          <a:noFill/>
        </p:spPr>
        <p:txBody>
          <a:bodyPr wrap="square" rtlCol="0">
            <a:spAutoFit/>
          </a:bodyPr>
          <a:lstStyle/>
          <a:p>
            <a:pPr algn="ctr"/>
            <a:r>
              <a:rPr lang="en-US" sz="2800" dirty="0">
                <a:solidFill>
                  <a:schemeClr val="tx1">
                    <a:lumMod val="65000"/>
                    <a:lumOff val="35000"/>
                  </a:schemeClr>
                </a:solidFill>
              </a:rPr>
              <a:t>y</a:t>
            </a:r>
          </a:p>
        </p:txBody>
      </p:sp>
      <p:sp>
        <p:nvSpPr>
          <p:cNvPr id="11" name="TextBox 10">
            <a:extLst>
              <a:ext uri="{FF2B5EF4-FFF2-40B4-BE49-F238E27FC236}">
                <a16:creationId xmlns:a16="http://schemas.microsoft.com/office/drawing/2014/main" id="{78F30A59-A1E1-774A-B99E-3D76EC08C2D8}"/>
              </a:ext>
            </a:extLst>
          </p:cNvPr>
          <p:cNvSpPr txBox="1"/>
          <p:nvPr/>
        </p:nvSpPr>
        <p:spPr>
          <a:xfrm>
            <a:off x="8537068" y="6123054"/>
            <a:ext cx="540764" cy="523220"/>
          </a:xfrm>
          <a:prstGeom prst="rect">
            <a:avLst/>
          </a:prstGeom>
          <a:noFill/>
        </p:spPr>
        <p:txBody>
          <a:bodyPr wrap="square" rtlCol="0">
            <a:spAutoFit/>
          </a:bodyPr>
          <a:lstStyle/>
          <a:p>
            <a:pPr algn="ctr"/>
            <a:r>
              <a:rPr lang="en-US" sz="2800" dirty="0">
                <a:solidFill>
                  <a:schemeClr val="tx1">
                    <a:lumMod val="65000"/>
                    <a:lumOff val="35000"/>
                  </a:schemeClr>
                </a:solidFill>
              </a:rPr>
              <a:t>x</a:t>
            </a:r>
          </a:p>
        </p:txBody>
      </p:sp>
      <p:cxnSp>
        <p:nvCxnSpPr>
          <p:cNvPr id="12" name="Curved Connector 11">
            <a:extLst>
              <a:ext uri="{FF2B5EF4-FFF2-40B4-BE49-F238E27FC236}">
                <a16:creationId xmlns:a16="http://schemas.microsoft.com/office/drawing/2014/main" id="{B41D5110-D044-2B45-B61C-D96D8B9DAF1A}"/>
              </a:ext>
            </a:extLst>
          </p:cNvPr>
          <p:cNvCxnSpPr/>
          <p:nvPr/>
        </p:nvCxnSpPr>
        <p:spPr>
          <a:xfrm rot="5400000" flipH="1" flipV="1">
            <a:off x="4435183" y="3608078"/>
            <a:ext cx="1380652" cy="3837517"/>
          </a:xfrm>
          <a:prstGeom prst="curvedConnector4">
            <a:avLst>
              <a:gd name="adj1" fmla="val -31888"/>
              <a:gd name="adj2" fmla="val 53779"/>
            </a:avLst>
          </a:prstGeom>
          <a:ln w="984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urved Connector 12">
            <a:extLst>
              <a:ext uri="{FF2B5EF4-FFF2-40B4-BE49-F238E27FC236}">
                <a16:creationId xmlns:a16="http://schemas.microsoft.com/office/drawing/2014/main" id="{1819B176-5370-EE45-AD74-073D91F93D49}"/>
              </a:ext>
            </a:extLst>
          </p:cNvPr>
          <p:cNvCxnSpPr/>
          <p:nvPr/>
        </p:nvCxnSpPr>
        <p:spPr>
          <a:xfrm>
            <a:off x="2202178" y="6189226"/>
            <a:ext cx="6476155" cy="195438"/>
          </a:xfrm>
          <a:prstGeom prst="curvedConnector3">
            <a:avLst>
              <a:gd name="adj1" fmla="val -72"/>
            </a:avLst>
          </a:prstGeom>
          <a:ln w="9842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E7304EDF-1D6C-DA46-9876-52D9041D1BC2}"/>
              </a:ext>
            </a:extLst>
          </p:cNvPr>
          <p:cNvSpPr/>
          <p:nvPr/>
        </p:nvSpPr>
        <p:spPr>
          <a:xfrm>
            <a:off x="4838699" y="4174748"/>
            <a:ext cx="211667" cy="2201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668D72AD-1AA7-0243-A775-162F61B81C4C}"/>
              </a:ext>
            </a:extLst>
          </p:cNvPr>
          <p:cNvSpPr/>
          <p:nvPr/>
        </p:nvSpPr>
        <p:spPr>
          <a:xfrm>
            <a:off x="4838699" y="4728152"/>
            <a:ext cx="211667" cy="220133"/>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0A3BA11-F6BC-5B4C-9D69-4134A8240DDE}"/>
              </a:ext>
            </a:extLst>
          </p:cNvPr>
          <p:cNvSpPr/>
          <p:nvPr/>
        </p:nvSpPr>
        <p:spPr>
          <a:xfrm>
            <a:off x="4838698" y="5281556"/>
            <a:ext cx="211667" cy="220133"/>
          </a:xfrm>
          <a:prstGeom prst="ellipse">
            <a:avLst/>
          </a:prstGeom>
          <a:solidFill>
            <a:schemeClr val="accent5">
              <a:lumMod val="60000"/>
              <a:lumOff val="4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B2020EE-2EE9-D943-BBEE-FE730FD3329F}"/>
              </a:ext>
            </a:extLst>
          </p:cNvPr>
          <p:cNvSpPr/>
          <p:nvPr/>
        </p:nvSpPr>
        <p:spPr>
          <a:xfrm>
            <a:off x="4843566" y="5834960"/>
            <a:ext cx="211667" cy="2201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71706DC1-4BAB-FB4F-AAD7-ADEC4C793008}"/>
              </a:ext>
            </a:extLst>
          </p:cNvPr>
          <p:cNvSpPr/>
          <p:nvPr/>
        </p:nvSpPr>
        <p:spPr>
          <a:xfrm>
            <a:off x="3905211" y="2070468"/>
            <a:ext cx="1145154" cy="515017"/>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8">
            <a:extLst>
              <a:ext uri="{FF2B5EF4-FFF2-40B4-BE49-F238E27FC236}">
                <a16:creationId xmlns:a16="http://schemas.microsoft.com/office/drawing/2014/main" id="{7E032FCC-F00A-7F49-8C49-AE5F6DD9707F}"/>
              </a:ext>
            </a:extLst>
          </p:cNvPr>
          <p:cNvSpPr/>
          <p:nvPr/>
        </p:nvSpPr>
        <p:spPr>
          <a:xfrm>
            <a:off x="5366958" y="2065237"/>
            <a:ext cx="1145154" cy="515017"/>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9">
            <a:extLst>
              <a:ext uri="{FF2B5EF4-FFF2-40B4-BE49-F238E27FC236}">
                <a16:creationId xmlns:a16="http://schemas.microsoft.com/office/drawing/2014/main" id="{5B4048EE-2B18-1345-93EB-272418366B0A}"/>
              </a:ext>
            </a:extLst>
          </p:cNvPr>
          <p:cNvSpPr/>
          <p:nvPr/>
        </p:nvSpPr>
        <p:spPr>
          <a:xfrm>
            <a:off x="6888735" y="2071245"/>
            <a:ext cx="1938393" cy="515017"/>
          </a:xfrm>
          <a:prstGeom prst="rect">
            <a:avLst/>
          </a:prstGeom>
          <a:solidFill>
            <a:srgbClr val="FFC000">
              <a:alpha val="3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21" name="Picture 20">
            <a:extLst>
              <a:ext uri="{FF2B5EF4-FFF2-40B4-BE49-F238E27FC236}">
                <a16:creationId xmlns:a16="http://schemas.microsoft.com/office/drawing/2014/main" id="{15875E5F-0DFE-944E-AD1C-2D8D899C5A72}"/>
              </a:ext>
            </a:extLst>
          </p:cNvPr>
          <p:cNvPicPr>
            <a:picLocks noChangeAspect="1"/>
          </p:cNvPicPr>
          <p:nvPr/>
        </p:nvPicPr>
        <p:blipFill>
          <a:blip r:embed="rId5"/>
          <a:stretch>
            <a:fillRect/>
          </a:stretch>
        </p:blipFill>
        <p:spPr>
          <a:xfrm>
            <a:off x="10939019" y="5629923"/>
            <a:ext cx="867253" cy="1006205"/>
          </a:xfrm>
          <a:prstGeom prst="rect">
            <a:avLst/>
          </a:prstGeom>
        </p:spPr>
      </p:pic>
    </p:spTree>
    <p:extLst>
      <p:ext uri="{BB962C8B-B14F-4D97-AF65-F5344CB8AC3E}">
        <p14:creationId xmlns:p14="http://schemas.microsoft.com/office/powerpoint/2010/main" val="2538933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500"/>
                                        <p:tgtEl>
                                          <p:spTgt spid="12"/>
                                        </p:tgtEl>
                                      </p:cBhvr>
                                    </p:animEffect>
                                  </p:childTnLst>
                                </p:cTn>
                              </p:par>
                              <p:par>
                                <p:cTn id="16" presetID="10" presetClass="exit" presetSubtype="0" fill="hold" grpId="1" nodeType="withEffect">
                                  <p:stCondLst>
                                    <p:cond delay="0"/>
                                  </p:stCondLst>
                                  <p:childTnLst>
                                    <p:animEffect transition="out" filter="fade">
                                      <p:cBhvr>
                                        <p:cTn id="17" dur="500"/>
                                        <p:tgtEl>
                                          <p:spTgt spid="18"/>
                                        </p:tgtEl>
                                      </p:cBhvr>
                                    </p:animEffect>
                                    <p:set>
                                      <p:cBhvr>
                                        <p:cTn id="18" dur="1" fill="hold">
                                          <p:stCondLst>
                                            <p:cond delay="499"/>
                                          </p:stCondLst>
                                        </p:cTn>
                                        <p:tgtEl>
                                          <p:spTgt spid="18"/>
                                        </p:tgtEl>
                                        <p:attrNameLst>
                                          <p:attrName>style.visibility</p:attrName>
                                        </p:attrNameLst>
                                      </p:cBhvr>
                                      <p:to>
                                        <p:strVal val="hidden"/>
                                      </p:to>
                                    </p:set>
                                  </p:childTnLst>
                                </p:cTn>
                              </p:par>
                              <p:par>
                                <p:cTn id="19" presetID="10"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1" nodeType="clickEffect">
                                  <p:stCondLst>
                                    <p:cond delay="0"/>
                                  </p:stCondLst>
                                  <p:childTnLst>
                                    <p:set>
                                      <p:cBhvr>
                                        <p:cTn id="25" dur="1" fill="hold">
                                          <p:stCondLst>
                                            <p:cond delay="0"/>
                                          </p:stCondLst>
                                        </p:cTn>
                                        <p:tgtEl>
                                          <p:spTgt spid="14"/>
                                        </p:tgtEl>
                                        <p:attrNameLst>
                                          <p:attrName>style.visibility</p:attrName>
                                        </p:attrNameLst>
                                      </p:cBhvr>
                                      <p:to>
                                        <p:strVal val="visible"/>
                                      </p:to>
                                    </p:set>
                                  </p:childTnLst>
                                </p:cTn>
                              </p:par>
                              <p:par>
                                <p:cTn id="26" presetID="10" presetClass="exit" presetSubtype="0" fill="hold" grpId="1" nodeType="withEffect">
                                  <p:stCondLst>
                                    <p:cond delay="0"/>
                                  </p:stCondLst>
                                  <p:childTnLst>
                                    <p:animEffect transition="out" filter="fade">
                                      <p:cBhvr>
                                        <p:cTn id="27" dur="500"/>
                                        <p:tgtEl>
                                          <p:spTgt spid="19"/>
                                        </p:tgtEl>
                                      </p:cBhvr>
                                    </p:animEffect>
                                    <p:set>
                                      <p:cBhvr>
                                        <p:cTn id="28" dur="1" fill="hold">
                                          <p:stCondLst>
                                            <p:cond delay="499"/>
                                          </p:stCondLst>
                                        </p:cTn>
                                        <p:tgtEl>
                                          <p:spTgt spid="19"/>
                                        </p:tgtEl>
                                        <p:attrNameLst>
                                          <p:attrName>style.visibility</p:attrName>
                                        </p:attrNameLst>
                                      </p:cBhvr>
                                      <p:to>
                                        <p:strVal val="hidden"/>
                                      </p:to>
                                    </p:se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 presetClass="entr" presetSubtype="0" fill="hold" grpId="1" nodeType="withEffect">
                                  <p:stCondLst>
                                    <p:cond delay="0"/>
                                  </p:stCondLst>
                                  <p:childTnLst>
                                    <p:set>
                                      <p:cBhvr>
                                        <p:cTn id="33" dur="1" fill="hold">
                                          <p:stCondLst>
                                            <p:cond delay="0"/>
                                          </p:stCondLst>
                                        </p:cTn>
                                        <p:tgtEl>
                                          <p:spTgt spid="15"/>
                                        </p:tgtEl>
                                        <p:attrNameLst>
                                          <p:attrName>style.visibility</p:attrName>
                                        </p:attrNameLst>
                                      </p:cBhvr>
                                      <p:to>
                                        <p:strVal val="visible"/>
                                      </p:to>
                                    </p:set>
                                  </p:childTnLst>
                                </p:cTn>
                              </p:par>
                              <p:par>
                                <p:cTn id="34" presetID="1" presetClass="entr" presetSubtype="0" fill="hold" grpId="1" nodeType="withEffect">
                                  <p:stCondLst>
                                    <p:cond delay="0"/>
                                  </p:stCondLst>
                                  <p:childTnLst>
                                    <p:set>
                                      <p:cBhvr>
                                        <p:cTn id="35" dur="1" fill="hold">
                                          <p:stCondLst>
                                            <p:cond delay="0"/>
                                          </p:stCondLst>
                                        </p:cTn>
                                        <p:tgtEl>
                                          <p:spTgt spid="16"/>
                                        </p:tgtEl>
                                        <p:attrNameLst>
                                          <p:attrName>style.visibility</p:attrName>
                                        </p:attrNameLst>
                                      </p:cBhvr>
                                      <p:to>
                                        <p:strVal val="visible"/>
                                      </p:to>
                                    </p:set>
                                  </p:childTnLst>
                                </p:cTn>
                              </p:par>
                              <p:par>
                                <p:cTn id="36" presetID="1" presetClass="entr" presetSubtype="0" fill="hold" grpId="1" nodeType="withEffect">
                                  <p:stCondLst>
                                    <p:cond delay="0"/>
                                  </p:stCondLst>
                                  <p:childTnLst>
                                    <p:set>
                                      <p:cBhvr>
                                        <p:cTn id="37" dur="1" fill="hold">
                                          <p:stCondLst>
                                            <p:cond delay="0"/>
                                          </p:stCondLst>
                                        </p:cTn>
                                        <p:tgtEl>
                                          <p:spTgt spid="17"/>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50" presetClass="path" presetSubtype="0" accel="50000" decel="50000" fill="hold" grpId="0" nodeType="clickEffect">
                                  <p:stCondLst>
                                    <p:cond delay="0"/>
                                  </p:stCondLst>
                                  <p:childTnLst>
                                    <p:animMotion origin="layout" path="M 1.25E-6 1.48148E-6 L 0.11627 1.48148E-6 C 0.16836 1.48148E-6 0.23268 0.00879 0.23268 0.0162 L 0.23268 0.0331 " pathEditMode="relative" rAng="0" ptsTypes="AAAA">
                                      <p:cBhvr>
                                        <p:cTn id="41" dur="2000" fill="hold"/>
                                        <p:tgtEl>
                                          <p:spTgt spid="14"/>
                                        </p:tgtEl>
                                        <p:attrNameLst>
                                          <p:attrName>ppt_x</p:attrName>
                                          <p:attrName>ppt_y</p:attrName>
                                        </p:attrNameLst>
                                      </p:cBhvr>
                                      <p:rCtr x="11628" y="1644"/>
                                    </p:animMotion>
                                  </p:childTnLst>
                                </p:cTn>
                              </p:par>
                              <p:par>
                                <p:cTn id="42" presetID="10" presetClass="exit" presetSubtype="0" fill="hold" grpId="1" nodeType="withEffect">
                                  <p:stCondLst>
                                    <p:cond delay="0"/>
                                  </p:stCondLst>
                                  <p:childTnLst>
                                    <p:animEffect transition="out" filter="fade">
                                      <p:cBhvr>
                                        <p:cTn id="43" dur="500"/>
                                        <p:tgtEl>
                                          <p:spTgt spid="20"/>
                                        </p:tgtEl>
                                      </p:cBhvr>
                                    </p:animEffect>
                                    <p:set>
                                      <p:cBhvr>
                                        <p:cTn id="44" dur="1" fill="hold">
                                          <p:stCondLst>
                                            <p:cond delay="499"/>
                                          </p:stCondLst>
                                        </p:cTn>
                                        <p:tgtEl>
                                          <p:spTgt spid="20"/>
                                        </p:tgtEl>
                                        <p:attrNameLst>
                                          <p:attrName>style.visibility</p:attrName>
                                        </p:attrNameLst>
                                      </p:cBhvr>
                                      <p:to>
                                        <p:strVal val="hidden"/>
                                      </p:to>
                                    </p:set>
                                  </p:childTnLst>
                                </p:cTn>
                              </p:par>
                              <p:par>
                                <p:cTn id="45" presetID="50" presetClass="path" presetSubtype="0" accel="50000" decel="50000" fill="hold" grpId="0" nodeType="withEffect">
                                  <p:stCondLst>
                                    <p:cond delay="0"/>
                                  </p:stCondLst>
                                  <p:childTnLst>
                                    <p:animMotion origin="layout" path="M 1.25E-6 4.44444E-6 L 0.14427 4.44444E-6 C 0.20885 4.44444E-6 0.28867 0.0412 0.28867 0.07476 L 0.28867 0.15 " pathEditMode="relative" rAng="0" ptsTypes="AAAA">
                                      <p:cBhvr>
                                        <p:cTn id="46" dur="2000" fill="hold"/>
                                        <p:tgtEl>
                                          <p:spTgt spid="15"/>
                                        </p:tgtEl>
                                        <p:attrNameLst>
                                          <p:attrName>ppt_x</p:attrName>
                                          <p:attrName>ppt_y</p:attrName>
                                        </p:attrNameLst>
                                      </p:cBhvr>
                                      <p:rCtr x="14427" y="7500"/>
                                    </p:animMotion>
                                  </p:childTnLst>
                                </p:cTn>
                              </p:par>
                              <p:par>
                                <p:cTn id="47" presetID="50" presetClass="path" presetSubtype="0" accel="50000" decel="50000" fill="hold" grpId="0" nodeType="withEffect">
                                  <p:stCondLst>
                                    <p:cond delay="0"/>
                                  </p:stCondLst>
                                  <p:childTnLst>
                                    <p:animMotion origin="layout" path="M 1.25E-6 -2.59259E-6 L 0.17292 -2.59259E-6 C 0.25026 -2.59259E-6 0.34583 -0.03541 0.34583 -0.06412 L 0.34583 -0.12824 " pathEditMode="relative" rAng="0" ptsTypes="AAAA">
                                      <p:cBhvr>
                                        <p:cTn id="48" dur="2000" fill="hold"/>
                                        <p:tgtEl>
                                          <p:spTgt spid="16"/>
                                        </p:tgtEl>
                                        <p:attrNameLst>
                                          <p:attrName>ppt_x</p:attrName>
                                          <p:attrName>ppt_y</p:attrName>
                                        </p:attrNameLst>
                                      </p:cBhvr>
                                      <p:rCtr x="17292" y="-6412"/>
                                    </p:animMotion>
                                  </p:childTnLst>
                                </p:cTn>
                              </p:par>
                              <p:par>
                                <p:cTn id="49" presetID="50" presetClass="path" presetSubtype="0" accel="50000" decel="50000" fill="hold" grpId="0" nodeType="withEffect">
                                  <p:stCondLst>
                                    <p:cond delay="0"/>
                                  </p:stCondLst>
                                  <p:childTnLst>
                                    <p:animMotion origin="layout" path="M 6.25E-7 1.85185E-6 L 0.14375 1.85185E-6 C 0.2082 1.85185E-6 0.28763 -0.03195 0.28763 -0.05741 L 0.28763 -0.11412 " pathEditMode="relative" rAng="0" ptsTypes="AAAA">
                                      <p:cBhvr>
                                        <p:cTn id="50" dur="2000" fill="hold"/>
                                        <p:tgtEl>
                                          <p:spTgt spid="17"/>
                                        </p:tgtEl>
                                        <p:attrNameLst>
                                          <p:attrName>ppt_x</p:attrName>
                                          <p:attrName>ppt_y</p:attrName>
                                        </p:attrNameLst>
                                      </p:cBhvr>
                                      <p:rCtr x="14375" y="-571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CEF5D-709F-834F-AFC8-8C08FCBD4122}"/>
              </a:ext>
            </a:extLst>
          </p:cNvPr>
          <p:cNvSpPr>
            <a:spLocks noGrp="1"/>
          </p:cNvSpPr>
          <p:nvPr>
            <p:ph type="title"/>
          </p:nvPr>
        </p:nvSpPr>
        <p:spPr/>
        <p:txBody>
          <a:bodyPr/>
          <a:lstStyle/>
          <a:p>
            <a:r>
              <a:rPr lang="en-US" dirty="0"/>
              <a:t>Aesthetics</a:t>
            </a:r>
          </a:p>
        </p:txBody>
      </p:sp>
      <p:sp>
        <p:nvSpPr>
          <p:cNvPr id="3" name="TextBox 2">
            <a:extLst>
              <a:ext uri="{FF2B5EF4-FFF2-40B4-BE49-F238E27FC236}">
                <a16:creationId xmlns:a16="http://schemas.microsoft.com/office/drawing/2014/main" id="{3B55B3CA-85E9-6D44-AF2F-C520799E44D0}"/>
              </a:ext>
            </a:extLst>
          </p:cNvPr>
          <p:cNvSpPr txBox="1"/>
          <p:nvPr/>
        </p:nvSpPr>
        <p:spPr>
          <a:xfrm>
            <a:off x="354842" y="6277970"/>
            <a:ext cx="9498842" cy="369332"/>
          </a:xfrm>
          <a:prstGeom prst="rect">
            <a:avLst/>
          </a:prstGeom>
          <a:noFill/>
        </p:spPr>
        <p:txBody>
          <a:bodyPr wrap="square" rtlCol="0">
            <a:spAutoFit/>
          </a:bodyPr>
          <a:lstStyle/>
          <a:p>
            <a:r>
              <a:rPr lang="en-US" dirty="0"/>
              <a:t>From </a:t>
            </a:r>
            <a:r>
              <a:rPr lang="en-US" dirty="0">
                <a:hlinkClick r:id="rId3"/>
              </a:rPr>
              <a:t>Fundamentals of Data Visualization</a:t>
            </a:r>
            <a:r>
              <a:rPr lang="en-US" dirty="0"/>
              <a:t>, by Claus Wilke, licensed under CC-BY-NC-ND</a:t>
            </a:r>
          </a:p>
        </p:txBody>
      </p:sp>
      <p:pic>
        <p:nvPicPr>
          <p:cNvPr id="4" name="Picture 3">
            <a:extLst>
              <a:ext uri="{FF2B5EF4-FFF2-40B4-BE49-F238E27FC236}">
                <a16:creationId xmlns:a16="http://schemas.microsoft.com/office/drawing/2014/main" id="{FA493E07-D45B-CC4E-9268-BC2479916D74}"/>
              </a:ext>
            </a:extLst>
          </p:cNvPr>
          <p:cNvPicPr>
            <a:picLocks noChangeAspect="1"/>
          </p:cNvPicPr>
          <p:nvPr/>
        </p:nvPicPr>
        <p:blipFill>
          <a:blip r:embed="rId4"/>
          <a:stretch>
            <a:fillRect/>
          </a:stretch>
        </p:blipFill>
        <p:spPr>
          <a:xfrm>
            <a:off x="1665026" y="2037474"/>
            <a:ext cx="9430603" cy="4240496"/>
          </a:xfrm>
          <a:prstGeom prst="rect">
            <a:avLst/>
          </a:prstGeom>
        </p:spPr>
      </p:pic>
    </p:spTree>
    <p:extLst>
      <p:ext uri="{BB962C8B-B14F-4D97-AF65-F5344CB8AC3E}">
        <p14:creationId xmlns:p14="http://schemas.microsoft.com/office/powerpoint/2010/main" val="2544290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Turn 3</a:t>
            </a:r>
          </a:p>
        </p:txBody>
      </p:sp>
      <p:sp>
        <p:nvSpPr>
          <p:cNvPr id="3" name="Text Placeholder 2"/>
          <p:cNvSpPr>
            <a:spLocks noGrp="1"/>
          </p:cNvSpPr>
          <p:nvPr>
            <p:ph type="body" sz="quarter" idx="13"/>
          </p:nvPr>
        </p:nvSpPr>
        <p:spPr>
          <a:xfrm>
            <a:off x="1024128" y="1852863"/>
            <a:ext cx="9720072" cy="4596063"/>
          </a:xfrm>
        </p:spPr>
        <p:txBody>
          <a:bodyPr>
            <a:normAutofit fontScale="62500" lnSpcReduction="20000"/>
          </a:bodyPr>
          <a:lstStyle/>
          <a:p>
            <a:pPr marL="0" indent="0">
              <a:buNone/>
            </a:pPr>
            <a:r>
              <a:rPr lang="en-US" dirty="0"/>
              <a:t>Consider the 6 aesthetics shown just previously. All aesthetics can be used for discrete variables, but only some can be used for continuous variables. </a:t>
            </a:r>
          </a:p>
          <a:p>
            <a:pPr marL="0" indent="0">
              <a:buNone/>
            </a:pPr>
            <a:r>
              <a:rPr lang="en-US" dirty="0"/>
              <a:t>Which aesthetics can be used </a:t>
            </a:r>
            <a:r>
              <a:rPr lang="en-US" u="sng" dirty="0"/>
              <a:t>only</a:t>
            </a:r>
            <a:r>
              <a:rPr lang="en-US" dirty="0"/>
              <a:t> for </a:t>
            </a:r>
            <a:r>
              <a:rPr lang="en-US" u="sng" dirty="0"/>
              <a:t>discrete</a:t>
            </a:r>
            <a:r>
              <a:rPr lang="en-US" dirty="0"/>
              <a:t> variables?</a:t>
            </a:r>
          </a:p>
          <a:p>
            <a:pPr marL="0" indent="0">
              <a:buNone/>
            </a:pPr>
            <a:endParaRPr lang="en-US" dirty="0"/>
          </a:p>
          <a:p>
            <a:pPr marL="914400" indent="-914400">
              <a:buAutoNum type="alphaUcPeriod"/>
            </a:pPr>
            <a:r>
              <a:rPr lang="en-US" dirty="0"/>
              <a:t>Color</a:t>
            </a:r>
          </a:p>
          <a:p>
            <a:pPr marL="914400" indent="-914400">
              <a:buAutoNum type="alphaUcPeriod"/>
            </a:pPr>
            <a:r>
              <a:rPr lang="en-US" dirty="0"/>
              <a:t>Line type</a:t>
            </a:r>
          </a:p>
          <a:p>
            <a:pPr marL="914400" indent="-914400">
              <a:buAutoNum type="alphaUcPeriod"/>
            </a:pPr>
            <a:r>
              <a:rPr lang="en-US" dirty="0"/>
              <a:t>Shape</a:t>
            </a:r>
          </a:p>
          <a:p>
            <a:pPr marL="914400" indent="-914400">
              <a:buAutoNum type="alphaUcPeriod"/>
            </a:pPr>
            <a:r>
              <a:rPr lang="en-US" dirty="0"/>
              <a:t>B + C</a:t>
            </a:r>
          </a:p>
          <a:p>
            <a:pPr marL="914400" indent="-914400">
              <a:buAutoNum type="alphaUcPeriod"/>
            </a:pPr>
            <a:r>
              <a:rPr lang="en-US" dirty="0"/>
              <a:t>A + B + C</a:t>
            </a:r>
          </a:p>
          <a:p>
            <a:pPr marL="0" indent="0">
              <a:buNone/>
            </a:pPr>
            <a:endParaRPr lang="en-US" dirty="0"/>
          </a:p>
        </p:txBody>
      </p:sp>
    </p:spTree>
    <p:extLst>
      <p:ext uri="{BB962C8B-B14F-4D97-AF65-F5344CB8AC3E}">
        <p14:creationId xmlns:p14="http://schemas.microsoft.com/office/powerpoint/2010/main" val="18067343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961F9-4CA3-DD46-9A97-9C759623DE2D}"/>
              </a:ext>
            </a:extLst>
          </p:cNvPr>
          <p:cNvSpPr>
            <a:spLocks noGrp="1"/>
          </p:cNvSpPr>
          <p:nvPr>
            <p:ph type="title"/>
          </p:nvPr>
        </p:nvSpPr>
        <p:spPr/>
        <p:txBody>
          <a:bodyPr/>
          <a:lstStyle/>
          <a:p>
            <a:r>
              <a:rPr lang="en-US" dirty="0"/>
              <a:t>Your Turn 4</a:t>
            </a:r>
          </a:p>
        </p:txBody>
      </p:sp>
      <p:sp>
        <p:nvSpPr>
          <p:cNvPr id="3" name="Text Placeholder 2">
            <a:extLst>
              <a:ext uri="{FF2B5EF4-FFF2-40B4-BE49-F238E27FC236}">
                <a16:creationId xmlns:a16="http://schemas.microsoft.com/office/drawing/2014/main" id="{EDE90DF3-0847-6648-A5DD-F7C3719D3BB8}"/>
              </a:ext>
            </a:extLst>
          </p:cNvPr>
          <p:cNvSpPr>
            <a:spLocks noGrp="1"/>
          </p:cNvSpPr>
          <p:nvPr>
            <p:ph type="body" sz="quarter" idx="13"/>
          </p:nvPr>
        </p:nvSpPr>
        <p:spPr/>
        <p:txBody>
          <a:bodyPr/>
          <a:lstStyle/>
          <a:p>
            <a:pPr marL="0" indent="0">
              <a:buNone/>
            </a:pPr>
            <a:r>
              <a:rPr lang="en-US" dirty="0"/>
              <a:t>Open </a:t>
            </a:r>
            <a:r>
              <a:rPr lang="en-US" sz="4000" dirty="0">
                <a:solidFill>
                  <a:schemeClr val="accent2"/>
                </a:solidFill>
                <a:latin typeface="Monaco" pitchFamily="2" charset="77"/>
              </a:rPr>
              <a:t>07-visualize.Rmd</a:t>
            </a:r>
            <a:r>
              <a:rPr lang="en-US" dirty="0"/>
              <a:t>. Work through the exercises of the section titled “Your Turn 4.”</a:t>
            </a:r>
          </a:p>
        </p:txBody>
      </p:sp>
    </p:spTree>
    <p:extLst>
      <p:ext uri="{BB962C8B-B14F-4D97-AF65-F5344CB8AC3E}">
        <p14:creationId xmlns:p14="http://schemas.microsoft.com/office/powerpoint/2010/main" val="24922959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b="1" dirty="0">
                <a:solidFill>
                  <a:schemeClr val="accent2"/>
                </a:solidFill>
              </a:rPr>
              <a:t>Setting</a:t>
            </a:r>
            <a:r>
              <a:rPr lang="en-US" sz="6000" dirty="0"/>
              <a:t> vs </a:t>
            </a:r>
            <a:r>
              <a:rPr lang="en-US" sz="6000" b="1" dirty="0">
                <a:solidFill>
                  <a:srgbClr val="92D050"/>
                </a:solidFill>
              </a:rPr>
              <a:t>Mapping</a:t>
            </a:r>
            <a:r>
              <a:rPr lang="en-US" sz="6000" dirty="0"/>
              <a:t> Aesthetics</a:t>
            </a:r>
            <a:endParaRPr lang="en-US" sz="5400" dirty="0"/>
          </a:p>
        </p:txBody>
      </p:sp>
    </p:spTree>
    <p:extLst>
      <p:ext uri="{BB962C8B-B14F-4D97-AF65-F5344CB8AC3E}">
        <p14:creationId xmlns:p14="http://schemas.microsoft.com/office/powerpoint/2010/main" val="1824227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540E2C-4B17-6542-8032-C7D98C0778E2}"/>
              </a:ext>
            </a:extLst>
          </p:cNvPr>
          <p:cNvSpPr txBox="1"/>
          <p:nvPr/>
        </p:nvSpPr>
        <p:spPr>
          <a:xfrm>
            <a:off x="1601376" y="433499"/>
            <a:ext cx="9384628" cy="584775"/>
          </a:xfrm>
          <a:prstGeom prst="rect">
            <a:avLst/>
          </a:prstGeom>
          <a:noFill/>
        </p:spPr>
        <p:txBody>
          <a:bodyPr wrap="square" rtlCol="0">
            <a:spAutoFit/>
          </a:bodyPr>
          <a:lstStyle/>
          <a:p>
            <a:pPr algn="ctr"/>
            <a:r>
              <a:rPr lang="en-US" sz="3200" dirty="0"/>
              <a:t>How would you make this plot?</a:t>
            </a:r>
          </a:p>
        </p:txBody>
      </p:sp>
      <p:pic>
        <p:nvPicPr>
          <p:cNvPr id="4" name="Picture 3">
            <a:extLst>
              <a:ext uri="{FF2B5EF4-FFF2-40B4-BE49-F238E27FC236}">
                <a16:creationId xmlns:a16="http://schemas.microsoft.com/office/drawing/2014/main" id="{40DD39CC-F05C-E24D-8D37-D8F1C9BC9187}"/>
              </a:ext>
            </a:extLst>
          </p:cNvPr>
          <p:cNvPicPr>
            <a:picLocks noChangeAspect="1"/>
          </p:cNvPicPr>
          <p:nvPr/>
        </p:nvPicPr>
        <p:blipFill>
          <a:blip r:embed="rId3"/>
          <a:stretch>
            <a:fillRect/>
          </a:stretch>
        </p:blipFill>
        <p:spPr>
          <a:xfrm>
            <a:off x="2454473" y="1190768"/>
            <a:ext cx="7678434" cy="4749214"/>
          </a:xfrm>
          <a:prstGeom prst="rect">
            <a:avLst/>
          </a:prstGeom>
        </p:spPr>
      </p:pic>
    </p:spTree>
    <p:extLst>
      <p:ext uri="{BB962C8B-B14F-4D97-AF65-F5344CB8AC3E}">
        <p14:creationId xmlns:p14="http://schemas.microsoft.com/office/powerpoint/2010/main" val="42216316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A47DC0DB-9B86-744D-81AB-CEA3F8DD13F4}"/>
              </a:ext>
            </a:extLst>
          </p:cNvPr>
          <p:cNvGrpSpPr/>
          <p:nvPr/>
        </p:nvGrpSpPr>
        <p:grpSpPr>
          <a:xfrm>
            <a:off x="327830" y="4243983"/>
            <a:ext cx="11489032" cy="932856"/>
            <a:chOff x="2080825" y="3162925"/>
            <a:chExt cx="8090002" cy="655320"/>
          </a:xfrm>
        </p:grpSpPr>
        <p:sp>
          <p:nvSpPr>
            <p:cNvPr id="6" name="Rectangle 5">
              <a:extLst>
                <a:ext uri="{FF2B5EF4-FFF2-40B4-BE49-F238E27FC236}">
                  <a16:creationId xmlns:a16="http://schemas.microsoft.com/office/drawing/2014/main" id="{8074CE62-3543-104F-B909-77EB3D06C68E}"/>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043ACB6-FEC2-F24D-AA79-3147A188D80D}"/>
                </a:ext>
              </a:extLst>
            </p:cNvPr>
            <p:cNvSpPr txBox="1"/>
            <p:nvPr/>
          </p:nvSpPr>
          <p:spPr>
            <a:xfrm>
              <a:off x="2080825" y="3235065"/>
              <a:ext cx="8090002" cy="410797"/>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FF0000"/>
                  </a:solidFill>
                  <a:latin typeface="Monaco" pitchFamily="2" charset="77"/>
                  <a:ea typeface="Menlo" panose="020B0609030804020204" pitchFamily="49" charset="0"/>
                  <a:cs typeface="Menlo" panose="020B0609030804020204" pitchFamily="49" charset="0"/>
                </a:rPr>
                <a:t>aes</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92D050"/>
                  </a:solidFill>
                  <a:latin typeface="Monaco" pitchFamily="2" charset="77"/>
                  <a:ea typeface="Menlo" panose="020B0609030804020204" pitchFamily="49" charset="0"/>
                  <a:cs typeface="Menlo" panose="020B0609030804020204" pitchFamily="49" charset="0"/>
                </a:rPr>
                <a:t>, color = </a:t>
              </a:r>
              <a:r>
                <a:rPr lang="en-US" sz="1600" dirty="0" err="1">
                  <a:solidFill>
                    <a:srgbClr val="92D050"/>
                  </a:solidFill>
                  <a:latin typeface="Monaco" pitchFamily="2" charset="77"/>
                  <a:ea typeface="Menlo" panose="020B0609030804020204" pitchFamily="49" charset="0"/>
                  <a:cs typeface="Menlo" panose="020B0609030804020204" pitchFamily="49" charset="0"/>
                </a:rPr>
                <a:t>order_class_c_descr</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a:t>
              </a:r>
            </a:p>
          </p:txBody>
        </p:sp>
      </p:grpSp>
      <p:pic>
        <p:nvPicPr>
          <p:cNvPr id="12" name="Picture 11">
            <a:extLst>
              <a:ext uri="{FF2B5EF4-FFF2-40B4-BE49-F238E27FC236}">
                <a16:creationId xmlns:a16="http://schemas.microsoft.com/office/drawing/2014/main" id="{1DAA98A8-F83B-2247-8CD5-B24FC96F847B}"/>
              </a:ext>
            </a:extLst>
          </p:cNvPr>
          <p:cNvPicPr>
            <a:picLocks noChangeAspect="1"/>
          </p:cNvPicPr>
          <p:nvPr/>
        </p:nvPicPr>
        <p:blipFill>
          <a:blip r:embed="rId3"/>
          <a:stretch>
            <a:fillRect/>
          </a:stretch>
        </p:blipFill>
        <p:spPr>
          <a:xfrm>
            <a:off x="425450" y="603250"/>
            <a:ext cx="5883259" cy="2931747"/>
          </a:xfrm>
          <a:prstGeom prst="rect">
            <a:avLst/>
          </a:prstGeom>
        </p:spPr>
      </p:pic>
      <p:sp>
        <p:nvSpPr>
          <p:cNvPr id="10" name="TextBox 9">
            <a:extLst>
              <a:ext uri="{FF2B5EF4-FFF2-40B4-BE49-F238E27FC236}">
                <a16:creationId xmlns:a16="http://schemas.microsoft.com/office/drawing/2014/main" id="{673D32A5-2C50-C04A-993A-5D6D0065C795}"/>
              </a:ext>
            </a:extLst>
          </p:cNvPr>
          <p:cNvSpPr txBox="1"/>
          <p:nvPr/>
        </p:nvSpPr>
        <p:spPr>
          <a:xfrm>
            <a:off x="7451678" y="1838147"/>
            <a:ext cx="3302758" cy="1569660"/>
          </a:xfrm>
          <a:prstGeom prst="rect">
            <a:avLst/>
          </a:prstGeom>
          <a:noFill/>
        </p:spPr>
        <p:txBody>
          <a:bodyPr wrap="square" rtlCol="0">
            <a:spAutoFit/>
          </a:bodyPr>
          <a:lstStyle/>
          <a:p>
            <a:pPr algn="ctr"/>
            <a:r>
              <a:rPr lang="en-US" sz="3200" b="1" dirty="0">
                <a:solidFill>
                  <a:srgbClr val="92D050"/>
                </a:solidFill>
              </a:rPr>
              <a:t>Inside</a:t>
            </a:r>
            <a:r>
              <a:rPr lang="en-US" sz="3200" dirty="0"/>
              <a:t> of </a:t>
            </a:r>
            <a:r>
              <a:rPr lang="en-US" sz="2400" b="1" dirty="0" err="1">
                <a:solidFill>
                  <a:srgbClr val="FF0000"/>
                </a:solidFill>
                <a:latin typeface="Monaco" pitchFamily="2" charset="77"/>
              </a:rPr>
              <a:t>aes</a:t>
            </a:r>
            <a:r>
              <a:rPr lang="en-US" sz="2400" b="1" dirty="0">
                <a:solidFill>
                  <a:srgbClr val="FF0000"/>
                </a:solidFill>
                <a:latin typeface="Monaco" pitchFamily="2" charset="77"/>
              </a:rPr>
              <a:t>()</a:t>
            </a:r>
            <a:r>
              <a:rPr lang="en-US" sz="3200" dirty="0"/>
              <a:t>:</a:t>
            </a:r>
          </a:p>
          <a:p>
            <a:pPr algn="ctr"/>
            <a:r>
              <a:rPr lang="en-US" sz="3200" b="1" dirty="0">
                <a:solidFill>
                  <a:srgbClr val="92D050"/>
                </a:solidFill>
              </a:rPr>
              <a:t>map</a:t>
            </a:r>
            <a:r>
              <a:rPr lang="en-US" sz="3200" dirty="0"/>
              <a:t> an aesthetic to a </a:t>
            </a:r>
            <a:r>
              <a:rPr lang="en-US" sz="3200" b="1" dirty="0">
                <a:solidFill>
                  <a:srgbClr val="92D050"/>
                </a:solidFill>
              </a:rPr>
              <a:t>variable</a:t>
            </a:r>
          </a:p>
        </p:txBody>
      </p:sp>
      <p:cxnSp>
        <p:nvCxnSpPr>
          <p:cNvPr id="22" name="Straight Arrow Connector 21">
            <a:extLst>
              <a:ext uri="{FF2B5EF4-FFF2-40B4-BE49-F238E27FC236}">
                <a16:creationId xmlns:a16="http://schemas.microsoft.com/office/drawing/2014/main" id="{9A8BD1C5-6A38-E144-ACC3-915BEBE2C419}"/>
              </a:ext>
            </a:extLst>
          </p:cNvPr>
          <p:cNvCxnSpPr>
            <a:cxnSpLocks/>
          </p:cNvCxnSpPr>
          <p:nvPr/>
        </p:nvCxnSpPr>
        <p:spPr>
          <a:xfrm flipH="1">
            <a:off x="8188657" y="3407807"/>
            <a:ext cx="450376" cy="1189138"/>
          </a:xfrm>
          <a:prstGeom prst="straightConnector1">
            <a:avLst/>
          </a:prstGeom>
          <a:ln w="98425">
            <a:solidFill>
              <a:srgbClr val="92D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4876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5509200"/>
          </a:xfrm>
          <a:prstGeom prst="rect">
            <a:avLst/>
          </a:prstGeom>
          <a:noFill/>
        </p:spPr>
        <p:txBody>
          <a:bodyPr wrap="square" rtlCol="0">
            <a:spAutoFit/>
          </a:bodyPr>
          <a:lstStyle/>
          <a:p>
            <a:r>
              <a:rPr lang="en-US" sz="3600" dirty="0"/>
              <a:t>Goals</a:t>
            </a:r>
          </a:p>
          <a:p>
            <a:pPr marL="514350" indent="-514350">
              <a:buAutoNum type="arabicPeriod"/>
            </a:pPr>
            <a:r>
              <a:rPr lang="en-US" sz="2800" dirty="0"/>
              <a:t>Appreciate the importance of visualization for understanding data</a:t>
            </a:r>
          </a:p>
          <a:p>
            <a:pPr marL="514350" indent="-514350">
              <a:buAutoNum type="arabicPeriod"/>
            </a:pPr>
            <a:r>
              <a:rPr lang="en-US" sz="2800" dirty="0"/>
              <a:t>Learn how to use ggplot2 to visualize data</a:t>
            </a:r>
          </a:p>
          <a:p>
            <a:pPr marL="514350" indent="-514350">
              <a:buAutoNum type="arabicPeriod"/>
            </a:pPr>
            <a:endParaRPr lang="en-US" sz="2800" dirty="0"/>
          </a:p>
          <a:p>
            <a:r>
              <a:rPr lang="en-US" sz="3600" dirty="0"/>
              <a:t>Objectives</a:t>
            </a:r>
          </a:p>
          <a:p>
            <a:pPr marL="514350" indent="-514350">
              <a:buAutoNum type="arabicPeriod"/>
            </a:pPr>
            <a:r>
              <a:rPr lang="en-US" sz="2800" dirty="0"/>
              <a:t>Know the 3-step approach to make any kind of graph </a:t>
            </a:r>
          </a:p>
          <a:p>
            <a:pPr marL="514350" indent="-514350">
              <a:buAutoNum type="arabicPeriod"/>
            </a:pPr>
            <a:r>
              <a:rPr lang="en-US" sz="2800" dirty="0"/>
              <a:t>Define “aesthetic” and explain how aesthetic mappings relate variables of a data frame to graphic markings on a graph</a:t>
            </a:r>
          </a:p>
          <a:p>
            <a:pPr marL="514350" indent="-514350">
              <a:buAutoNum type="arabicPeriod"/>
            </a:pPr>
            <a:r>
              <a:rPr lang="en-US" sz="2800" dirty="0"/>
              <a:t>Define “</a:t>
            </a:r>
            <a:r>
              <a:rPr lang="en-US" sz="2800" dirty="0" err="1"/>
              <a:t>geom</a:t>
            </a:r>
            <a:r>
              <a:rPr lang="en-US" sz="2800" dirty="0"/>
              <a:t>” and explain how </a:t>
            </a:r>
            <a:r>
              <a:rPr lang="en-US" sz="2800" dirty="0" err="1"/>
              <a:t>geom</a:t>
            </a:r>
            <a:r>
              <a:rPr lang="en-US" sz="2800" dirty="0"/>
              <a:t> functions create layers of a graph</a:t>
            </a:r>
          </a:p>
          <a:p>
            <a:pPr marL="514350" indent="-514350">
              <a:buAutoNum type="arabicPeriod"/>
            </a:pPr>
            <a:r>
              <a:rPr lang="en-US" sz="2800" dirty="0"/>
              <a:t>Distinguish between setting vs mapping aesthetics</a:t>
            </a:r>
          </a:p>
          <a:p>
            <a:pPr marL="514350" indent="-514350">
              <a:buAutoNum type="arabicPeriod"/>
            </a:pPr>
            <a:r>
              <a:rPr lang="en-US" sz="2800" dirty="0"/>
              <a:t>Distinguish between global vs local settings</a:t>
            </a:r>
          </a:p>
        </p:txBody>
      </p:sp>
    </p:spTree>
    <p:extLst>
      <p:ext uri="{BB962C8B-B14F-4D97-AF65-F5344CB8AC3E}">
        <p14:creationId xmlns:p14="http://schemas.microsoft.com/office/powerpoint/2010/main" val="24065024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D156BC3-2A29-5C40-9665-CFF7F14BF29E}"/>
              </a:ext>
            </a:extLst>
          </p:cNvPr>
          <p:cNvGrpSpPr/>
          <p:nvPr/>
        </p:nvGrpSpPr>
        <p:grpSpPr>
          <a:xfrm>
            <a:off x="327830" y="5490058"/>
            <a:ext cx="11489032" cy="932856"/>
            <a:chOff x="2080825" y="3162925"/>
            <a:chExt cx="8090002" cy="655320"/>
          </a:xfrm>
        </p:grpSpPr>
        <p:sp>
          <p:nvSpPr>
            <p:cNvPr id="3" name="Rectangle 2">
              <a:extLst>
                <a:ext uri="{FF2B5EF4-FFF2-40B4-BE49-F238E27FC236}">
                  <a16:creationId xmlns:a16="http://schemas.microsoft.com/office/drawing/2014/main" id="{3CB48F91-D62D-9345-8F5B-F28308A91304}"/>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A6C5063-C513-AF43-B00C-C65AE8DEEDDB}"/>
                </a:ext>
              </a:extLst>
            </p:cNvPr>
            <p:cNvSpPr txBox="1"/>
            <p:nvPr/>
          </p:nvSpPr>
          <p:spPr>
            <a:xfrm>
              <a:off x="2080825" y="3235065"/>
              <a:ext cx="8090002" cy="410797"/>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FF0000"/>
                  </a:solidFill>
                  <a:latin typeface="Monaco" pitchFamily="2" charset="77"/>
                  <a:ea typeface="Menlo" panose="020B0609030804020204" pitchFamily="49" charset="0"/>
                  <a:cs typeface="Menlo" panose="020B0609030804020204" pitchFamily="49" charset="0"/>
                </a:rPr>
                <a:t>aes</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solidFill>
                    <a:schemeClr val="accent2"/>
                  </a:solidFill>
                  <a:latin typeface="Monaco" pitchFamily="2" charset="77"/>
                  <a:ea typeface="Menlo" panose="020B0609030804020204" pitchFamily="49" charset="0"/>
                  <a:cs typeface="Menlo" panose="020B0609030804020204" pitchFamily="49" charset="0"/>
                </a:rPr>
                <a:t>, color = "blue"</a:t>
              </a:r>
              <a:r>
                <a:rPr lang="en-US" sz="1600" dirty="0">
                  <a:latin typeface="Monaco" pitchFamily="2" charset="77"/>
                  <a:ea typeface="Menlo" panose="020B0609030804020204" pitchFamily="49" charset="0"/>
                  <a:cs typeface="Menlo" panose="020B0609030804020204" pitchFamily="49" charset="0"/>
                </a:rPr>
                <a:t>)</a:t>
              </a:r>
            </a:p>
          </p:txBody>
        </p:sp>
      </p:grpSp>
      <p:pic>
        <p:nvPicPr>
          <p:cNvPr id="11" name="Picture 10">
            <a:extLst>
              <a:ext uri="{FF2B5EF4-FFF2-40B4-BE49-F238E27FC236}">
                <a16:creationId xmlns:a16="http://schemas.microsoft.com/office/drawing/2014/main" id="{AD593508-1CDD-184C-ABF5-454FA4C98575}"/>
              </a:ext>
            </a:extLst>
          </p:cNvPr>
          <p:cNvPicPr>
            <a:picLocks noChangeAspect="1"/>
          </p:cNvPicPr>
          <p:nvPr/>
        </p:nvPicPr>
        <p:blipFill>
          <a:blip r:embed="rId3"/>
          <a:stretch>
            <a:fillRect/>
          </a:stretch>
        </p:blipFill>
        <p:spPr>
          <a:xfrm>
            <a:off x="7012094" y="603250"/>
            <a:ext cx="4804768" cy="2971813"/>
          </a:xfrm>
          <a:prstGeom prst="rect">
            <a:avLst/>
          </a:prstGeom>
        </p:spPr>
      </p:pic>
      <p:sp>
        <p:nvSpPr>
          <p:cNvPr id="10" name="TextBox 9">
            <a:extLst>
              <a:ext uri="{FF2B5EF4-FFF2-40B4-BE49-F238E27FC236}">
                <a16:creationId xmlns:a16="http://schemas.microsoft.com/office/drawing/2014/main" id="{729C4C70-F0E9-2647-AC02-0B2E916D9DCA}"/>
              </a:ext>
            </a:extLst>
          </p:cNvPr>
          <p:cNvSpPr txBox="1"/>
          <p:nvPr/>
        </p:nvSpPr>
        <p:spPr>
          <a:xfrm>
            <a:off x="5486400" y="3575063"/>
            <a:ext cx="3302758" cy="1569660"/>
          </a:xfrm>
          <a:prstGeom prst="rect">
            <a:avLst/>
          </a:prstGeom>
          <a:noFill/>
        </p:spPr>
        <p:txBody>
          <a:bodyPr wrap="square" rtlCol="0">
            <a:spAutoFit/>
          </a:bodyPr>
          <a:lstStyle/>
          <a:p>
            <a:pPr algn="ctr"/>
            <a:r>
              <a:rPr lang="en-US" sz="3200" b="1" dirty="0">
                <a:solidFill>
                  <a:schemeClr val="accent2"/>
                </a:solidFill>
              </a:rPr>
              <a:t>Outside</a:t>
            </a:r>
            <a:r>
              <a:rPr lang="en-US" sz="3200" dirty="0"/>
              <a:t> of </a:t>
            </a:r>
            <a:r>
              <a:rPr lang="en-US" sz="2400" b="1" dirty="0" err="1">
                <a:solidFill>
                  <a:srgbClr val="FF0000"/>
                </a:solidFill>
                <a:latin typeface="Monaco" pitchFamily="2" charset="77"/>
              </a:rPr>
              <a:t>aes</a:t>
            </a:r>
            <a:r>
              <a:rPr lang="en-US" sz="2400" b="1" dirty="0">
                <a:solidFill>
                  <a:srgbClr val="FF0000"/>
                </a:solidFill>
                <a:latin typeface="Monaco" pitchFamily="2" charset="77"/>
              </a:rPr>
              <a:t>()</a:t>
            </a:r>
            <a:r>
              <a:rPr lang="en-US" sz="3200" dirty="0"/>
              <a:t>:</a:t>
            </a:r>
          </a:p>
          <a:p>
            <a:pPr algn="ctr"/>
            <a:r>
              <a:rPr lang="en-US" sz="3200" b="1" dirty="0">
                <a:solidFill>
                  <a:schemeClr val="accent2"/>
                </a:solidFill>
              </a:rPr>
              <a:t>set</a:t>
            </a:r>
            <a:r>
              <a:rPr lang="en-US" sz="3200" dirty="0"/>
              <a:t> an aesthetic to a </a:t>
            </a:r>
            <a:r>
              <a:rPr lang="en-US" sz="3200" b="1" dirty="0">
                <a:solidFill>
                  <a:schemeClr val="accent2"/>
                </a:solidFill>
              </a:rPr>
              <a:t>value</a:t>
            </a:r>
          </a:p>
        </p:txBody>
      </p:sp>
      <p:cxnSp>
        <p:nvCxnSpPr>
          <p:cNvPr id="13" name="Straight Arrow Connector 12">
            <a:extLst>
              <a:ext uri="{FF2B5EF4-FFF2-40B4-BE49-F238E27FC236}">
                <a16:creationId xmlns:a16="http://schemas.microsoft.com/office/drawing/2014/main" id="{5E8EC399-648E-A84B-9A9C-F02D235E5841}"/>
              </a:ext>
            </a:extLst>
          </p:cNvPr>
          <p:cNvCxnSpPr>
            <a:cxnSpLocks/>
          </p:cNvCxnSpPr>
          <p:nvPr/>
        </p:nvCxnSpPr>
        <p:spPr>
          <a:xfrm>
            <a:off x="7410734" y="5144723"/>
            <a:ext cx="491320" cy="696519"/>
          </a:xfrm>
          <a:prstGeom prst="straightConnector1">
            <a:avLst/>
          </a:prstGeom>
          <a:ln w="9842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562281D1-3FB9-5642-A1A3-5B3E84DBA331}"/>
              </a:ext>
            </a:extLst>
          </p:cNvPr>
          <p:cNvGrpSpPr/>
          <p:nvPr/>
        </p:nvGrpSpPr>
        <p:grpSpPr>
          <a:xfrm>
            <a:off x="9100312" y="4148215"/>
            <a:ext cx="2218852" cy="1508105"/>
            <a:chOff x="896764" y="1526810"/>
            <a:chExt cx="2365216" cy="1646947"/>
          </a:xfrm>
        </p:grpSpPr>
        <p:sp>
          <p:nvSpPr>
            <p:cNvPr id="9" name="Rounded Rectangular Callout 8">
              <a:extLst>
                <a:ext uri="{FF2B5EF4-FFF2-40B4-BE49-F238E27FC236}">
                  <a16:creationId xmlns:a16="http://schemas.microsoft.com/office/drawing/2014/main" id="{A3741819-3CE9-1245-968F-FC1E264620D0}"/>
                </a:ext>
              </a:extLst>
            </p:cNvPr>
            <p:cNvSpPr/>
            <p:nvPr/>
          </p:nvSpPr>
          <p:spPr>
            <a:xfrm>
              <a:off x="896764" y="1732048"/>
              <a:ext cx="2365216" cy="1246648"/>
            </a:xfrm>
            <a:prstGeom prst="wedgeRoundRectCallout">
              <a:avLst>
                <a:gd name="adj1" fmla="val -40759"/>
                <a:gd name="adj2" fmla="val 88113"/>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51709ADC-942A-8045-8C5E-03DED627D61F}"/>
                </a:ext>
              </a:extLst>
            </p:cNvPr>
            <p:cNvSpPr txBox="1"/>
            <p:nvPr/>
          </p:nvSpPr>
          <p:spPr>
            <a:xfrm>
              <a:off x="896764" y="1526810"/>
              <a:ext cx="2365216" cy="1646947"/>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color name in “quotes”</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spTree>
    <p:extLst>
      <p:ext uri="{BB962C8B-B14F-4D97-AF65-F5344CB8AC3E}">
        <p14:creationId xmlns:p14="http://schemas.microsoft.com/office/powerpoint/2010/main" val="1529265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D156BC3-2A29-5C40-9665-CFF7F14BF29E}"/>
              </a:ext>
            </a:extLst>
          </p:cNvPr>
          <p:cNvGrpSpPr/>
          <p:nvPr/>
        </p:nvGrpSpPr>
        <p:grpSpPr>
          <a:xfrm>
            <a:off x="327830" y="5490058"/>
            <a:ext cx="11489032" cy="932856"/>
            <a:chOff x="2080825" y="3162925"/>
            <a:chExt cx="8090002" cy="655320"/>
          </a:xfrm>
        </p:grpSpPr>
        <p:sp>
          <p:nvSpPr>
            <p:cNvPr id="3" name="Rectangle 2">
              <a:extLst>
                <a:ext uri="{FF2B5EF4-FFF2-40B4-BE49-F238E27FC236}">
                  <a16:creationId xmlns:a16="http://schemas.microsoft.com/office/drawing/2014/main" id="{3CB48F91-D62D-9345-8F5B-F28308A91304}"/>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A6C5063-C513-AF43-B00C-C65AE8DEEDDB}"/>
                </a:ext>
              </a:extLst>
            </p:cNvPr>
            <p:cNvSpPr txBox="1"/>
            <p:nvPr/>
          </p:nvSpPr>
          <p:spPr>
            <a:xfrm>
              <a:off x="2080825" y="3235065"/>
              <a:ext cx="8090002" cy="410797"/>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92D050"/>
                  </a:solidFill>
                  <a:latin typeface="Monaco" pitchFamily="2" charset="77"/>
                  <a:ea typeface="Menlo" panose="020B0609030804020204" pitchFamily="49" charset="0"/>
                  <a:cs typeface="Menlo" panose="020B0609030804020204" pitchFamily="49" charset="0"/>
                </a:rPr>
                <a:t>aes</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92D050"/>
                  </a:solidFill>
                  <a:latin typeface="Monaco" pitchFamily="2" charset="77"/>
                  <a:ea typeface="Menlo" panose="020B0609030804020204" pitchFamily="49" charset="0"/>
                  <a:cs typeface="Menlo" panose="020B0609030804020204" pitchFamily="49" charset="0"/>
                </a:rPr>
                <a:t>)</a:t>
              </a:r>
              <a:r>
                <a:rPr lang="en-US" sz="1600" dirty="0">
                  <a:solidFill>
                    <a:schemeClr val="accent2"/>
                  </a:solidFill>
                  <a:latin typeface="Monaco" pitchFamily="2" charset="77"/>
                  <a:ea typeface="Menlo" panose="020B0609030804020204" pitchFamily="49" charset="0"/>
                  <a:cs typeface="Menlo" panose="020B0609030804020204" pitchFamily="49" charset="0"/>
                </a:rPr>
                <a:t>, color = "blue"</a:t>
              </a:r>
              <a:r>
                <a:rPr lang="en-US" sz="1600" dirty="0">
                  <a:latin typeface="Monaco" pitchFamily="2" charset="77"/>
                  <a:ea typeface="Menlo" panose="020B0609030804020204" pitchFamily="49" charset="0"/>
                  <a:cs typeface="Menlo" panose="020B0609030804020204" pitchFamily="49" charset="0"/>
                </a:rPr>
                <a:t>)</a:t>
              </a:r>
            </a:p>
          </p:txBody>
        </p:sp>
      </p:grpSp>
      <p:grpSp>
        <p:nvGrpSpPr>
          <p:cNvPr id="5" name="Group 4">
            <a:extLst>
              <a:ext uri="{FF2B5EF4-FFF2-40B4-BE49-F238E27FC236}">
                <a16:creationId xmlns:a16="http://schemas.microsoft.com/office/drawing/2014/main" id="{A47DC0DB-9B86-744D-81AB-CEA3F8DD13F4}"/>
              </a:ext>
            </a:extLst>
          </p:cNvPr>
          <p:cNvGrpSpPr/>
          <p:nvPr/>
        </p:nvGrpSpPr>
        <p:grpSpPr>
          <a:xfrm>
            <a:off x="327830" y="4243983"/>
            <a:ext cx="11489032" cy="932856"/>
            <a:chOff x="2080825" y="3162925"/>
            <a:chExt cx="8090002" cy="655320"/>
          </a:xfrm>
        </p:grpSpPr>
        <p:sp>
          <p:nvSpPr>
            <p:cNvPr id="6" name="Rectangle 5">
              <a:extLst>
                <a:ext uri="{FF2B5EF4-FFF2-40B4-BE49-F238E27FC236}">
                  <a16:creationId xmlns:a16="http://schemas.microsoft.com/office/drawing/2014/main" id="{8074CE62-3543-104F-B909-77EB3D06C68E}"/>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F043ACB6-FEC2-F24D-AA79-3147A188D80D}"/>
                </a:ext>
              </a:extLst>
            </p:cNvPr>
            <p:cNvSpPr txBox="1"/>
            <p:nvPr/>
          </p:nvSpPr>
          <p:spPr>
            <a:xfrm>
              <a:off x="2080825" y="3235065"/>
              <a:ext cx="8090002" cy="410797"/>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92D050"/>
                  </a:solidFill>
                  <a:latin typeface="Monaco" pitchFamily="2" charset="77"/>
                  <a:ea typeface="Menlo" panose="020B0609030804020204" pitchFamily="49" charset="0"/>
                  <a:cs typeface="Menlo" panose="020B0609030804020204" pitchFamily="49" charset="0"/>
                </a:rPr>
                <a:t>aes</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92D050"/>
                  </a:solidFill>
                  <a:latin typeface="Monaco" pitchFamily="2" charset="77"/>
                  <a:ea typeface="Menlo" panose="020B0609030804020204" pitchFamily="49" charset="0"/>
                  <a:cs typeface="Menlo" panose="020B0609030804020204" pitchFamily="49" charset="0"/>
                </a:rPr>
                <a:t>, color = </a:t>
              </a:r>
              <a:r>
                <a:rPr lang="en-US" sz="1600" dirty="0" err="1">
                  <a:solidFill>
                    <a:srgbClr val="92D050"/>
                  </a:solidFill>
                  <a:latin typeface="Monaco" pitchFamily="2" charset="77"/>
                  <a:ea typeface="Menlo" panose="020B0609030804020204" pitchFamily="49" charset="0"/>
                  <a:cs typeface="Menlo" panose="020B0609030804020204" pitchFamily="49" charset="0"/>
                </a:rPr>
                <a:t>order_class_c_descr</a:t>
              </a:r>
              <a:r>
                <a:rPr lang="en-US" sz="1600" dirty="0">
                  <a:solidFill>
                    <a:srgbClr val="92D05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a:t>
              </a:r>
            </a:p>
          </p:txBody>
        </p:sp>
      </p:grpSp>
      <p:pic>
        <p:nvPicPr>
          <p:cNvPr id="11" name="Picture 10">
            <a:extLst>
              <a:ext uri="{FF2B5EF4-FFF2-40B4-BE49-F238E27FC236}">
                <a16:creationId xmlns:a16="http://schemas.microsoft.com/office/drawing/2014/main" id="{AD593508-1CDD-184C-ABF5-454FA4C98575}"/>
              </a:ext>
            </a:extLst>
          </p:cNvPr>
          <p:cNvPicPr>
            <a:picLocks noChangeAspect="1"/>
          </p:cNvPicPr>
          <p:nvPr/>
        </p:nvPicPr>
        <p:blipFill>
          <a:blip r:embed="rId3"/>
          <a:stretch>
            <a:fillRect/>
          </a:stretch>
        </p:blipFill>
        <p:spPr>
          <a:xfrm>
            <a:off x="7012094" y="603250"/>
            <a:ext cx="4804768" cy="2971813"/>
          </a:xfrm>
          <a:prstGeom prst="rect">
            <a:avLst/>
          </a:prstGeom>
        </p:spPr>
      </p:pic>
      <p:pic>
        <p:nvPicPr>
          <p:cNvPr id="12" name="Picture 11">
            <a:extLst>
              <a:ext uri="{FF2B5EF4-FFF2-40B4-BE49-F238E27FC236}">
                <a16:creationId xmlns:a16="http://schemas.microsoft.com/office/drawing/2014/main" id="{1DAA98A8-F83B-2247-8CD5-B24FC96F847B}"/>
              </a:ext>
            </a:extLst>
          </p:cNvPr>
          <p:cNvPicPr>
            <a:picLocks noChangeAspect="1"/>
          </p:cNvPicPr>
          <p:nvPr/>
        </p:nvPicPr>
        <p:blipFill>
          <a:blip r:embed="rId4"/>
          <a:stretch>
            <a:fillRect/>
          </a:stretch>
        </p:blipFill>
        <p:spPr>
          <a:xfrm>
            <a:off x="425450" y="603250"/>
            <a:ext cx="5883259" cy="2931747"/>
          </a:xfrm>
          <a:prstGeom prst="rect">
            <a:avLst/>
          </a:prstGeom>
        </p:spPr>
      </p:pic>
      <p:sp>
        <p:nvSpPr>
          <p:cNvPr id="19" name="Freeform 18">
            <a:extLst>
              <a:ext uri="{FF2B5EF4-FFF2-40B4-BE49-F238E27FC236}">
                <a16:creationId xmlns:a16="http://schemas.microsoft.com/office/drawing/2014/main" id="{642459AF-7267-674B-8659-584C6D0DF0E4}"/>
              </a:ext>
            </a:extLst>
          </p:cNvPr>
          <p:cNvSpPr/>
          <p:nvPr/>
        </p:nvSpPr>
        <p:spPr>
          <a:xfrm>
            <a:off x="4626592" y="3384645"/>
            <a:ext cx="3523192" cy="1091821"/>
          </a:xfrm>
          <a:custGeom>
            <a:avLst/>
            <a:gdLst>
              <a:gd name="connsiteX0" fmla="*/ 3070746 w 3100111"/>
              <a:gd name="connsiteY0" fmla="*/ 1091821 h 1091821"/>
              <a:gd name="connsiteX1" fmla="*/ 3084394 w 3100111"/>
              <a:gd name="connsiteY1" fmla="*/ 627797 h 1091821"/>
              <a:gd name="connsiteX2" fmla="*/ 2879677 w 3100111"/>
              <a:gd name="connsiteY2" fmla="*/ 409433 h 1091821"/>
              <a:gd name="connsiteX3" fmla="*/ 1951629 w 3100111"/>
              <a:gd name="connsiteY3" fmla="*/ 436728 h 1091821"/>
              <a:gd name="connsiteX4" fmla="*/ 1201003 w 3100111"/>
              <a:gd name="connsiteY4" fmla="*/ 518615 h 1091821"/>
              <a:gd name="connsiteX5" fmla="*/ 464024 w 3100111"/>
              <a:gd name="connsiteY5" fmla="*/ 423080 h 1091821"/>
              <a:gd name="connsiteX6" fmla="*/ 177421 w 3100111"/>
              <a:gd name="connsiteY6" fmla="*/ 259307 h 1091821"/>
              <a:gd name="connsiteX7" fmla="*/ 0 w 3100111"/>
              <a:gd name="connsiteY7" fmla="*/ 13648 h 1091821"/>
              <a:gd name="connsiteX8" fmla="*/ 0 w 3100111"/>
              <a:gd name="connsiteY8" fmla="*/ 13648 h 1091821"/>
              <a:gd name="connsiteX9" fmla="*/ 13647 w 3100111"/>
              <a:gd name="connsiteY9" fmla="*/ 0 h 1091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111" h="1091821">
                <a:moveTo>
                  <a:pt x="3070746" y="1091821"/>
                </a:moveTo>
                <a:cubicBezTo>
                  <a:pt x="3093492" y="916674"/>
                  <a:pt x="3116239" y="741528"/>
                  <a:pt x="3084394" y="627797"/>
                </a:cubicBezTo>
                <a:cubicBezTo>
                  <a:pt x="3052549" y="514066"/>
                  <a:pt x="3068471" y="441278"/>
                  <a:pt x="2879677" y="409433"/>
                </a:cubicBezTo>
                <a:cubicBezTo>
                  <a:pt x="2690883" y="377588"/>
                  <a:pt x="2231408" y="418531"/>
                  <a:pt x="1951629" y="436728"/>
                </a:cubicBezTo>
                <a:cubicBezTo>
                  <a:pt x="1671850" y="454925"/>
                  <a:pt x="1448937" y="520890"/>
                  <a:pt x="1201003" y="518615"/>
                </a:cubicBezTo>
                <a:cubicBezTo>
                  <a:pt x="953069" y="516340"/>
                  <a:pt x="634621" y="466298"/>
                  <a:pt x="464024" y="423080"/>
                </a:cubicBezTo>
                <a:cubicBezTo>
                  <a:pt x="293427" y="379862"/>
                  <a:pt x="254758" y="327546"/>
                  <a:pt x="177421" y="259307"/>
                </a:cubicBezTo>
                <a:cubicBezTo>
                  <a:pt x="100084" y="191068"/>
                  <a:pt x="0" y="13648"/>
                  <a:pt x="0" y="13648"/>
                </a:cubicBezTo>
                <a:lnTo>
                  <a:pt x="0" y="13648"/>
                </a:lnTo>
                <a:lnTo>
                  <a:pt x="13647" y="0"/>
                </a:lnTo>
              </a:path>
            </a:pathLst>
          </a:custGeom>
          <a:noFill/>
          <a:ln w="98425">
            <a:solidFill>
              <a:srgbClr val="92D050"/>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92D050"/>
              </a:solidFill>
            </a:endParaRPr>
          </a:p>
        </p:txBody>
      </p:sp>
      <p:sp>
        <p:nvSpPr>
          <p:cNvPr id="20" name="Freeform 19">
            <a:extLst>
              <a:ext uri="{FF2B5EF4-FFF2-40B4-BE49-F238E27FC236}">
                <a16:creationId xmlns:a16="http://schemas.microsoft.com/office/drawing/2014/main" id="{39E20BDD-6909-AE42-8329-2DB7283C5109}"/>
              </a:ext>
            </a:extLst>
          </p:cNvPr>
          <p:cNvSpPr/>
          <p:nvPr/>
        </p:nvSpPr>
        <p:spPr>
          <a:xfrm>
            <a:off x="8256896" y="3452884"/>
            <a:ext cx="3425479" cy="3074735"/>
          </a:xfrm>
          <a:custGeom>
            <a:avLst/>
            <a:gdLst>
              <a:gd name="connsiteX0" fmla="*/ 0 w 3425479"/>
              <a:gd name="connsiteY0" fmla="*/ 2743200 h 3074735"/>
              <a:gd name="connsiteX1" fmla="*/ 368489 w 3425479"/>
              <a:gd name="connsiteY1" fmla="*/ 3016155 h 3074735"/>
              <a:gd name="connsiteX2" fmla="*/ 818865 w 3425479"/>
              <a:gd name="connsiteY2" fmla="*/ 3070746 h 3074735"/>
              <a:gd name="connsiteX3" fmla="*/ 2074459 w 3425479"/>
              <a:gd name="connsiteY3" fmla="*/ 2947916 h 3074735"/>
              <a:gd name="connsiteX4" fmla="*/ 2565779 w 3425479"/>
              <a:gd name="connsiteY4" fmla="*/ 2688609 h 3074735"/>
              <a:gd name="connsiteX5" fmla="*/ 3261814 w 3425479"/>
              <a:gd name="connsiteY5" fmla="*/ 2224585 h 3074735"/>
              <a:gd name="connsiteX6" fmla="*/ 3411940 w 3425479"/>
              <a:gd name="connsiteY6" fmla="*/ 1719617 h 3074735"/>
              <a:gd name="connsiteX7" fmla="*/ 3398292 w 3425479"/>
              <a:gd name="connsiteY7" fmla="*/ 1119116 h 3074735"/>
              <a:gd name="connsiteX8" fmla="*/ 3234519 w 3425479"/>
              <a:gd name="connsiteY8" fmla="*/ 777922 h 3074735"/>
              <a:gd name="connsiteX9" fmla="*/ 2811438 w 3425479"/>
              <a:gd name="connsiteY9" fmla="*/ 354841 h 3074735"/>
              <a:gd name="connsiteX10" fmla="*/ 2347414 w 3425479"/>
              <a:gd name="connsiteY10" fmla="*/ 0 h 307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25479" h="3074735">
                <a:moveTo>
                  <a:pt x="0" y="2743200"/>
                </a:moveTo>
                <a:cubicBezTo>
                  <a:pt x="116006" y="2852382"/>
                  <a:pt x="232012" y="2961564"/>
                  <a:pt x="368489" y="3016155"/>
                </a:cubicBezTo>
                <a:cubicBezTo>
                  <a:pt x="504966" y="3070746"/>
                  <a:pt x="534537" y="3082119"/>
                  <a:pt x="818865" y="3070746"/>
                </a:cubicBezTo>
                <a:cubicBezTo>
                  <a:pt x="1103193" y="3059373"/>
                  <a:pt x="1783307" y="3011605"/>
                  <a:pt x="2074459" y="2947916"/>
                </a:cubicBezTo>
                <a:cubicBezTo>
                  <a:pt x="2365611" y="2884227"/>
                  <a:pt x="2367887" y="2809164"/>
                  <a:pt x="2565779" y="2688609"/>
                </a:cubicBezTo>
                <a:cubicBezTo>
                  <a:pt x="2763671" y="2568054"/>
                  <a:pt x="3120787" y="2386084"/>
                  <a:pt x="3261814" y="2224585"/>
                </a:cubicBezTo>
                <a:cubicBezTo>
                  <a:pt x="3402841" y="2063086"/>
                  <a:pt x="3389194" y="1903862"/>
                  <a:pt x="3411940" y="1719617"/>
                </a:cubicBezTo>
                <a:cubicBezTo>
                  <a:pt x="3434686" y="1535372"/>
                  <a:pt x="3427862" y="1276065"/>
                  <a:pt x="3398292" y="1119116"/>
                </a:cubicBezTo>
                <a:cubicBezTo>
                  <a:pt x="3368722" y="962167"/>
                  <a:pt x="3332328" y="905301"/>
                  <a:pt x="3234519" y="777922"/>
                </a:cubicBezTo>
                <a:cubicBezTo>
                  <a:pt x="3136710" y="650543"/>
                  <a:pt x="2959289" y="484495"/>
                  <a:pt x="2811438" y="354841"/>
                </a:cubicBezTo>
                <a:cubicBezTo>
                  <a:pt x="2663587" y="225187"/>
                  <a:pt x="2505500" y="112593"/>
                  <a:pt x="2347414" y="0"/>
                </a:cubicBezTo>
              </a:path>
            </a:pathLst>
          </a:custGeom>
          <a:noFill/>
          <a:ln w="98425">
            <a:solidFill>
              <a:schemeClr val="accent2"/>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08228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dirty="0" err="1"/>
              <a:t>Geom</a:t>
            </a:r>
            <a:r>
              <a:rPr lang="en-US" sz="6000" dirty="0"/>
              <a:t> Functions</a:t>
            </a:r>
            <a:endParaRPr lang="en-US" sz="5400" dirty="0"/>
          </a:p>
        </p:txBody>
      </p:sp>
    </p:spTree>
    <p:extLst>
      <p:ext uri="{BB962C8B-B14F-4D97-AF65-F5344CB8AC3E}">
        <p14:creationId xmlns:p14="http://schemas.microsoft.com/office/powerpoint/2010/main" val="17280177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70AC8AF8-D97B-0648-A164-F02C1E2944DE}"/>
              </a:ext>
            </a:extLst>
          </p:cNvPr>
          <p:cNvPicPr>
            <a:picLocks noChangeAspect="1"/>
          </p:cNvPicPr>
          <p:nvPr/>
        </p:nvPicPr>
        <p:blipFill>
          <a:blip r:embed="rId3"/>
          <a:stretch>
            <a:fillRect/>
          </a:stretch>
        </p:blipFill>
        <p:spPr>
          <a:xfrm>
            <a:off x="6293690" y="2150595"/>
            <a:ext cx="5034508" cy="3111213"/>
          </a:xfrm>
          <a:prstGeom prst="rect">
            <a:avLst/>
          </a:prstGeom>
        </p:spPr>
      </p:pic>
      <p:pic>
        <p:nvPicPr>
          <p:cNvPr id="5" name="Picture 4">
            <a:extLst>
              <a:ext uri="{FF2B5EF4-FFF2-40B4-BE49-F238E27FC236}">
                <a16:creationId xmlns:a16="http://schemas.microsoft.com/office/drawing/2014/main" id="{299883D6-F381-184B-88D2-7ED522A2DD78}"/>
              </a:ext>
            </a:extLst>
          </p:cNvPr>
          <p:cNvPicPr>
            <a:picLocks noChangeAspect="1"/>
          </p:cNvPicPr>
          <p:nvPr/>
        </p:nvPicPr>
        <p:blipFill>
          <a:blip r:embed="rId4"/>
          <a:stretch>
            <a:fillRect/>
          </a:stretch>
        </p:blipFill>
        <p:spPr>
          <a:xfrm>
            <a:off x="1096495" y="2150805"/>
            <a:ext cx="5034508" cy="3111004"/>
          </a:xfrm>
          <a:prstGeom prst="rect">
            <a:avLst/>
          </a:prstGeom>
        </p:spPr>
      </p:pic>
      <p:sp>
        <p:nvSpPr>
          <p:cNvPr id="2" name="TextBox 1">
            <a:extLst>
              <a:ext uri="{FF2B5EF4-FFF2-40B4-BE49-F238E27FC236}">
                <a16:creationId xmlns:a16="http://schemas.microsoft.com/office/drawing/2014/main" id="{E1540E2C-4B17-6542-8032-C7D98C0778E2}"/>
              </a:ext>
            </a:extLst>
          </p:cNvPr>
          <p:cNvSpPr txBox="1"/>
          <p:nvPr/>
        </p:nvSpPr>
        <p:spPr>
          <a:xfrm>
            <a:off x="1601376" y="433499"/>
            <a:ext cx="9384628" cy="584775"/>
          </a:xfrm>
          <a:prstGeom prst="rect">
            <a:avLst/>
          </a:prstGeom>
          <a:noFill/>
        </p:spPr>
        <p:txBody>
          <a:bodyPr wrap="square" rtlCol="0">
            <a:spAutoFit/>
          </a:bodyPr>
          <a:lstStyle/>
          <a:p>
            <a:pPr algn="ctr"/>
            <a:r>
              <a:rPr lang="en-US" sz="3200" dirty="0"/>
              <a:t>How are these plots similar?</a:t>
            </a:r>
          </a:p>
        </p:txBody>
      </p:sp>
      <p:grpSp>
        <p:nvGrpSpPr>
          <p:cNvPr id="14" name="Group 13">
            <a:extLst>
              <a:ext uri="{FF2B5EF4-FFF2-40B4-BE49-F238E27FC236}">
                <a16:creationId xmlns:a16="http://schemas.microsoft.com/office/drawing/2014/main" id="{CBE598F2-F6F0-3949-B522-D9109247E30A}"/>
              </a:ext>
            </a:extLst>
          </p:cNvPr>
          <p:cNvGrpSpPr/>
          <p:nvPr/>
        </p:nvGrpSpPr>
        <p:grpSpPr>
          <a:xfrm>
            <a:off x="1112537" y="2855495"/>
            <a:ext cx="5512405" cy="1299410"/>
            <a:chOff x="1112537" y="2855495"/>
            <a:chExt cx="5512405" cy="1299410"/>
          </a:xfrm>
        </p:grpSpPr>
        <p:sp>
          <p:nvSpPr>
            <p:cNvPr id="9" name="Oval 8">
              <a:extLst>
                <a:ext uri="{FF2B5EF4-FFF2-40B4-BE49-F238E27FC236}">
                  <a16:creationId xmlns:a16="http://schemas.microsoft.com/office/drawing/2014/main" id="{C86FC067-2C80-4245-AF0E-5AB86ABECAD2}"/>
                </a:ext>
              </a:extLst>
            </p:cNvPr>
            <p:cNvSpPr/>
            <p:nvPr/>
          </p:nvSpPr>
          <p:spPr>
            <a:xfrm>
              <a:off x="1112537" y="2855495"/>
              <a:ext cx="299168" cy="129941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7571FD74-6633-E643-B682-64E09882D726}"/>
                </a:ext>
              </a:extLst>
            </p:cNvPr>
            <p:cNvSpPr/>
            <p:nvPr/>
          </p:nvSpPr>
          <p:spPr>
            <a:xfrm>
              <a:off x="6325774" y="2855495"/>
              <a:ext cx="299168" cy="129941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a:extLst>
              <a:ext uri="{FF2B5EF4-FFF2-40B4-BE49-F238E27FC236}">
                <a16:creationId xmlns:a16="http://schemas.microsoft.com/office/drawing/2014/main" id="{123C74F8-5F16-7640-AD1C-311DF6232ED2}"/>
              </a:ext>
            </a:extLst>
          </p:cNvPr>
          <p:cNvGrpSpPr/>
          <p:nvPr/>
        </p:nvGrpSpPr>
        <p:grpSpPr>
          <a:xfrm>
            <a:off x="3219258" y="4930557"/>
            <a:ext cx="6073140" cy="299168"/>
            <a:chOff x="3219258" y="4930557"/>
            <a:chExt cx="6073140" cy="299168"/>
          </a:xfrm>
        </p:grpSpPr>
        <p:sp>
          <p:nvSpPr>
            <p:cNvPr id="11" name="Oval 10">
              <a:extLst>
                <a:ext uri="{FF2B5EF4-FFF2-40B4-BE49-F238E27FC236}">
                  <a16:creationId xmlns:a16="http://schemas.microsoft.com/office/drawing/2014/main" id="{747158F0-66F7-BA40-8E13-058D1C703252}"/>
                </a:ext>
              </a:extLst>
            </p:cNvPr>
            <p:cNvSpPr/>
            <p:nvPr/>
          </p:nvSpPr>
          <p:spPr>
            <a:xfrm rot="5400000">
              <a:off x="3719379" y="4430436"/>
              <a:ext cx="299168" cy="129941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140ACA8E-F6EA-F648-969C-CD7C5599F874}"/>
                </a:ext>
              </a:extLst>
            </p:cNvPr>
            <p:cNvSpPr/>
            <p:nvPr/>
          </p:nvSpPr>
          <p:spPr>
            <a:xfrm rot="5400000">
              <a:off x="8493109" y="4430436"/>
              <a:ext cx="299168" cy="129941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extBox 14">
            <a:extLst>
              <a:ext uri="{FF2B5EF4-FFF2-40B4-BE49-F238E27FC236}">
                <a16:creationId xmlns:a16="http://schemas.microsoft.com/office/drawing/2014/main" id="{4956CD9E-2068-3E4C-BB03-D4C57634086C}"/>
              </a:ext>
            </a:extLst>
          </p:cNvPr>
          <p:cNvSpPr txBox="1"/>
          <p:nvPr/>
        </p:nvSpPr>
        <p:spPr>
          <a:xfrm>
            <a:off x="1601376" y="5674320"/>
            <a:ext cx="9384628" cy="584775"/>
          </a:xfrm>
          <a:prstGeom prst="rect">
            <a:avLst/>
          </a:prstGeom>
          <a:noFill/>
        </p:spPr>
        <p:txBody>
          <a:bodyPr wrap="square" rtlCol="0">
            <a:spAutoFit/>
          </a:bodyPr>
          <a:lstStyle/>
          <a:p>
            <a:pPr algn="ctr"/>
            <a:r>
              <a:rPr lang="en-US" sz="3200" dirty="0"/>
              <a:t>Same: x axis, y axis, data</a:t>
            </a:r>
          </a:p>
        </p:txBody>
      </p:sp>
    </p:spTree>
    <p:extLst>
      <p:ext uri="{BB962C8B-B14F-4D97-AF65-F5344CB8AC3E}">
        <p14:creationId xmlns:p14="http://schemas.microsoft.com/office/powerpoint/2010/main" val="2906066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99883D6-F381-184B-88D2-7ED522A2DD78}"/>
              </a:ext>
            </a:extLst>
          </p:cNvPr>
          <p:cNvPicPr>
            <a:picLocks noChangeAspect="1"/>
          </p:cNvPicPr>
          <p:nvPr/>
        </p:nvPicPr>
        <p:blipFill>
          <a:blip r:embed="rId3"/>
          <a:stretch>
            <a:fillRect/>
          </a:stretch>
        </p:blipFill>
        <p:spPr>
          <a:xfrm>
            <a:off x="1096495" y="2150805"/>
            <a:ext cx="5034508" cy="3111004"/>
          </a:xfrm>
          <a:prstGeom prst="rect">
            <a:avLst/>
          </a:prstGeom>
        </p:spPr>
      </p:pic>
      <p:sp>
        <p:nvSpPr>
          <p:cNvPr id="2" name="TextBox 1">
            <a:extLst>
              <a:ext uri="{FF2B5EF4-FFF2-40B4-BE49-F238E27FC236}">
                <a16:creationId xmlns:a16="http://schemas.microsoft.com/office/drawing/2014/main" id="{E1540E2C-4B17-6542-8032-C7D98C0778E2}"/>
              </a:ext>
            </a:extLst>
          </p:cNvPr>
          <p:cNvSpPr txBox="1"/>
          <p:nvPr/>
        </p:nvSpPr>
        <p:spPr>
          <a:xfrm>
            <a:off x="1601376" y="433499"/>
            <a:ext cx="9384628" cy="584775"/>
          </a:xfrm>
          <a:prstGeom prst="rect">
            <a:avLst/>
          </a:prstGeom>
          <a:noFill/>
        </p:spPr>
        <p:txBody>
          <a:bodyPr wrap="square" rtlCol="0">
            <a:spAutoFit/>
          </a:bodyPr>
          <a:lstStyle/>
          <a:p>
            <a:pPr algn="ctr"/>
            <a:r>
              <a:rPr lang="en-US" sz="3200" dirty="0"/>
              <a:t>How are these plots different?</a:t>
            </a:r>
          </a:p>
        </p:txBody>
      </p:sp>
      <p:pic>
        <p:nvPicPr>
          <p:cNvPr id="7" name="Picture 6">
            <a:extLst>
              <a:ext uri="{FF2B5EF4-FFF2-40B4-BE49-F238E27FC236}">
                <a16:creationId xmlns:a16="http://schemas.microsoft.com/office/drawing/2014/main" id="{9BF5B661-9C01-F74A-8310-CC039436BBBD}"/>
              </a:ext>
            </a:extLst>
          </p:cNvPr>
          <p:cNvPicPr>
            <a:picLocks noChangeAspect="1"/>
          </p:cNvPicPr>
          <p:nvPr/>
        </p:nvPicPr>
        <p:blipFill>
          <a:blip r:embed="rId4"/>
          <a:stretch>
            <a:fillRect/>
          </a:stretch>
        </p:blipFill>
        <p:spPr>
          <a:xfrm>
            <a:off x="6293690" y="2150596"/>
            <a:ext cx="5034508" cy="3111213"/>
          </a:xfrm>
          <a:prstGeom prst="rect">
            <a:avLst/>
          </a:prstGeom>
        </p:spPr>
      </p:pic>
      <p:sp>
        <p:nvSpPr>
          <p:cNvPr id="15" name="TextBox 14">
            <a:extLst>
              <a:ext uri="{FF2B5EF4-FFF2-40B4-BE49-F238E27FC236}">
                <a16:creationId xmlns:a16="http://schemas.microsoft.com/office/drawing/2014/main" id="{44031D67-CFBC-BF43-8D0F-A539458DE4C2}"/>
              </a:ext>
            </a:extLst>
          </p:cNvPr>
          <p:cNvSpPr txBox="1"/>
          <p:nvPr/>
        </p:nvSpPr>
        <p:spPr>
          <a:xfrm>
            <a:off x="262890" y="5674320"/>
            <a:ext cx="11715750" cy="584775"/>
          </a:xfrm>
          <a:prstGeom prst="rect">
            <a:avLst/>
          </a:prstGeom>
          <a:noFill/>
        </p:spPr>
        <p:txBody>
          <a:bodyPr wrap="square" rtlCol="0">
            <a:spAutoFit/>
          </a:bodyPr>
          <a:lstStyle/>
          <a:p>
            <a:pPr algn="ctr"/>
            <a:r>
              <a:rPr lang="en-US" sz="3200" dirty="0"/>
              <a:t>Different </a:t>
            </a:r>
            <a:r>
              <a:rPr lang="en-US" sz="3200" b="1" dirty="0"/>
              <a:t>geometric object</a:t>
            </a:r>
            <a:r>
              <a:rPr lang="en-US" sz="3200" dirty="0"/>
              <a:t> (“</a:t>
            </a:r>
            <a:r>
              <a:rPr lang="en-US" sz="3200" dirty="0" err="1"/>
              <a:t>geom</a:t>
            </a:r>
            <a:r>
              <a:rPr lang="en-US" sz="3200" dirty="0"/>
              <a:t>”) used to represent the data</a:t>
            </a:r>
          </a:p>
        </p:txBody>
      </p:sp>
      <p:pic>
        <p:nvPicPr>
          <p:cNvPr id="3" name="Picture 2">
            <a:extLst>
              <a:ext uri="{FF2B5EF4-FFF2-40B4-BE49-F238E27FC236}">
                <a16:creationId xmlns:a16="http://schemas.microsoft.com/office/drawing/2014/main" id="{BCF2A79D-8CFD-694B-86D9-4B9D93F8BD90}"/>
              </a:ext>
            </a:extLst>
          </p:cNvPr>
          <p:cNvPicPr>
            <a:picLocks noChangeAspect="1"/>
          </p:cNvPicPr>
          <p:nvPr/>
        </p:nvPicPr>
        <p:blipFill>
          <a:blip r:embed="rId5"/>
          <a:stretch>
            <a:fillRect/>
          </a:stretch>
        </p:blipFill>
        <p:spPr>
          <a:xfrm>
            <a:off x="6293690" y="2150595"/>
            <a:ext cx="5034508" cy="3111213"/>
          </a:xfrm>
          <a:prstGeom prst="rect">
            <a:avLst/>
          </a:prstGeom>
        </p:spPr>
      </p:pic>
    </p:spTree>
    <p:extLst>
      <p:ext uri="{BB962C8B-B14F-4D97-AF65-F5344CB8AC3E}">
        <p14:creationId xmlns:p14="http://schemas.microsoft.com/office/powerpoint/2010/main" val="3930974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CB154C1-C012-964D-99D0-BC65DCAC3F9B}"/>
              </a:ext>
            </a:extLst>
          </p:cNvPr>
          <p:cNvPicPr>
            <a:picLocks noChangeAspect="1"/>
          </p:cNvPicPr>
          <p:nvPr/>
        </p:nvPicPr>
        <p:blipFill>
          <a:blip r:embed="rId2"/>
          <a:stretch>
            <a:fillRect/>
          </a:stretch>
        </p:blipFill>
        <p:spPr>
          <a:xfrm>
            <a:off x="10939019" y="5629923"/>
            <a:ext cx="867253" cy="1006205"/>
          </a:xfrm>
          <a:prstGeom prst="rect">
            <a:avLst/>
          </a:prstGeom>
        </p:spPr>
      </p:pic>
      <p:grpSp>
        <p:nvGrpSpPr>
          <p:cNvPr id="3" name="Group 2">
            <a:extLst>
              <a:ext uri="{FF2B5EF4-FFF2-40B4-BE49-F238E27FC236}">
                <a16:creationId xmlns:a16="http://schemas.microsoft.com/office/drawing/2014/main" id="{D7420901-575E-DB4B-AD3D-0DFF67B80833}"/>
              </a:ext>
            </a:extLst>
          </p:cNvPr>
          <p:cNvGrpSpPr/>
          <p:nvPr/>
        </p:nvGrpSpPr>
        <p:grpSpPr>
          <a:xfrm>
            <a:off x="1082486" y="3200400"/>
            <a:ext cx="9856737" cy="1241527"/>
            <a:chOff x="2080825" y="3162925"/>
            <a:chExt cx="8090002" cy="655320"/>
          </a:xfrm>
        </p:grpSpPr>
        <p:sp>
          <p:nvSpPr>
            <p:cNvPr id="4" name="Rectangle 3">
              <a:extLst>
                <a:ext uri="{FF2B5EF4-FFF2-40B4-BE49-F238E27FC236}">
                  <a16:creationId xmlns:a16="http://schemas.microsoft.com/office/drawing/2014/main" id="{E4EEF4DF-8097-6D4B-8FB9-914D569ADBC2}"/>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09CB848C-91C4-0343-AD5C-1823D2DA96D0}"/>
                </a:ext>
              </a:extLst>
            </p:cNvPr>
            <p:cNvSpPr txBox="1"/>
            <p:nvPr/>
          </p:nvSpPr>
          <p:spPr>
            <a:xfrm>
              <a:off x="2080825" y="3235065"/>
              <a:ext cx="8090002" cy="503610"/>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i="1"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i="1"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i="1"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a:t>
              </a:r>
            </a:p>
          </p:txBody>
        </p:sp>
      </p:grpSp>
    </p:spTree>
    <p:extLst>
      <p:ext uri="{BB962C8B-B14F-4D97-AF65-F5344CB8AC3E}">
        <p14:creationId xmlns:p14="http://schemas.microsoft.com/office/powerpoint/2010/main" val="40649433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961F9-4CA3-DD46-9A97-9C759623DE2D}"/>
              </a:ext>
            </a:extLst>
          </p:cNvPr>
          <p:cNvSpPr>
            <a:spLocks noGrp="1"/>
          </p:cNvSpPr>
          <p:nvPr>
            <p:ph type="title"/>
          </p:nvPr>
        </p:nvSpPr>
        <p:spPr/>
        <p:txBody>
          <a:bodyPr/>
          <a:lstStyle/>
          <a:p>
            <a:r>
              <a:rPr lang="en-US" dirty="0"/>
              <a:t>Your </a:t>
            </a:r>
            <a:r>
              <a:rPr lang="en-US"/>
              <a:t>Turn 5</a:t>
            </a:r>
            <a:endParaRPr lang="en-US" dirty="0"/>
          </a:p>
        </p:txBody>
      </p:sp>
      <p:sp>
        <p:nvSpPr>
          <p:cNvPr id="3" name="Text Placeholder 2">
            <a:extLst>
              <a:ext uri="{FF2B5EF4-FFF2-40B4-BE49-F238E27FC236}">
                <a16:creationId xmlns:a16="http://schemas.microsoft.com/office/drawing/2014/main" id="{EDE90DF3-0847-6648-A5DD-F7C3719D3BB8}"/>
              </a:ext>
            </a:extLst>
          </p:cNvPr>
          <p:cNvSpPr>
            <a:spLocks noGrp="1"/>
          </p:cNvSpPr>
          <p:nvPr>
            <p:ph type="body" sz="quarter" idx="13"/>
          </p:nvPr>
        </p:nvSpPr>
        <p:spPr/>
        <p:txBody>
          <a:bodyPr/>
          <a:lstStyle/>
          <a:p>
            <a:pPr marL="0" indent="0">
              <a:buNone/>
            </a:pPr>
            <a:r>
              <a:rPr lang="en-US" dirty="0"/>
              <a:t>Open </a:t>
            </a:r>
            <a:r>
              <a:rPr lang="en-US" sz="4000" dirty="0">
                <a:solidFill>
                  <a:schemeClr val="accent2"/>
                </a:solidFill>
                <a:latin typeface="Monaco" pitchFamily="2" charset="77"/>
              </a:rPr>
              <a:t>07-visualize.Rmd</a:t>
            </a:r>
            <a:r>
              <a:rPr lang="en-US" dirty="0"/>
              <a:t>. Work through the exercises of the section titled “Your Turn 5.”</a:t>
            </a:r>
          </a:p>
        </p:txBody>
      </p:sp>
    </p:spTree>
    <p:extLst>
      <p:ext uri="{BB962C8B-B14F-4D97-AF65-F5344CB8AC3E}">
        <p14:creationId xmlns:p14="http://schemas.microsoft.com/office/powerpoint/2010/main" val="37388583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b="1" dirty="0">
                <a:solidFill>
                  <a:schemeClr val="accent2"/>
                </a:solidFill>
              </a:rPr>
              <a:t>Global</a:t>
            </a:r>
            <a:r>
              <a:rPr lang="en-US" sz="6000" dirty="0"/>
              <a:t> vs </a:t>
            </a:r>
            <a:r>
              <a:rPr lang="en-US" sz="6000" b="1" dirty="0">
                <a:solidFill>
                  <a:srgbClr val="92D050"/>
                </a:solidFill>
              </a:rPr>
              <a:t>Local</a:t>
            </a:r>
            <a:r>
              <a:rPr lang="en-US" sz="6000" dirty="0"/>
              <a:t> Settings</a:t>
            </a:r>
            <a:endParaRPr lang="en-US" sz="5400" dirty="0"/>
          </a:p>
        </p:txBody>
      </p:sp>
    </p:spTree>
    <p:extLst>
      <p:ext uri="{BB962C8B-B14F-4D97-AF65-F5344CB8AC3E}">
        <p14:creationId xmlns:p14="http://schemas.microsoft.com/office/powerpoint/2010/main" val="42375957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D93E736-CC51-AC4C-A0DE-66174BD53A68}"/>
              </a:ext>
            </a:extLst>
          </p:cNvPr>
          <p:cNvGrpSpPr/>
          <p:nvPr/>
        </p:nvGrpSpPr>
        <p:grpSpPr>
          <a:xfrm>
            <a:off x="327830" y="4044724"/>
            <a:ext cx="11489032" cy="933689"/>
            <a:chOff x="2080825" y="3162925"/>
            <a:chExt cx="8090002" cy="655905"/>
          </a:xfrm>
        </p:grpSpPr>
        <p:sp>
          <p:nvSpPr>
            <p:cNvPr id="3" name="Rectangle 2">
              <a:extLst>
                <a:ext uri="{FF2B5EF4-FFF2-40B4-BE49-F238E27FC236}">
                  <a16:creationId xmlns:a16="http://schemas.microsoft.com/office/drawing/2014/main" id="{D08D57C0-538D-7A46-BD7F-184477BD14F8}"/>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676E794-0F6E-F441-B8EF-5357660686A8}"/>
                </a:ext>
              </a:extLst>
            </p:cNvPr>
            <p:cNvSpPr txBox="1"/>
            <p:nvPr/>
          </p:nvSpPr>
          <p:spPr>
            <a:xfrm>
              <a:off x="2080825" y="3235065"/>
              <a:ext cx="8090002" cy="583765"/>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 </a:t>
              </a:r>
            </a:p>
            <a:p>
              <a:r>
                <a:rPr lang="en-US" sz="1600" dirty="0">
                  <a:latin typeface="Monaco" pitchFamily="2" charset="77"/>
                  <a:ea typeface="Menlo" panose="020B0609030804020204" pitchFamily="49" charset="0"/>
                  <a:cs typeface="Menlo" panose="020B0609030804020204" pitchFamily="49" charset="0"/>
                </a:rPr>
                <a:t>  </a:t>
              </a:r>
              <a:r>
                <a:rPr lang="en-US" sz="1600" dirty="0" err="1">
                  <a:solidFill>
                    <a:srgbClr val="FF0000"/>
                  </a:solidFill>
                  <a:latin typeface="Monaco" pitchFamily="2" charset="77"/>
                  <a:ea typeface="Menlo" panose="020B0609030804020204" pitchFamily="49" charset="0"/>
                  <a:cs typeface="Menlo" panose="020B0609030804020204" pitchFamily="49" charset="0"/>
                </a:rPr>
                <a:t>geom_point</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92D050"/>
                  </a:solidFill>
                  <a:latin typeface="Monaco" pitchFamily="2" charset="77"/>
                  <a:ea typeface="Menlo" panose="020B0609030804020204" pitchFamily="49" charset="0"/>
                  <a:cs typeface="Menlo" panose="020B0609030804020204" pitchFamily="49" charset="0"/>
                </a:rPr>
                <a:t>aes</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92D050"/>
                  </a:solidFill>
                  <a:latin typeface="Monaco" pitchFamily="2" charset="77"/>
                  <a:ea typeface="Menlo" panose="020B0609030804020204" pitchFamily="49" charset="0"/>
                  <a:cs typeface="Menlo" panose="020B0609030804020204" pitchFamily="49" charset="0"/>
                </a:rPr>
                <a:t>)</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 +</a:t>
              </a:r>
            </a:p>
            <a:p>
              <a:r>
                <a:rPr lang="en-US" sz="1600" dirty="0">
                  <a:latin typeface="Monaco" pitchFamily="2" charset="77"/>
                  <a:ea typeface="Menlo" panose="020B0609030804020204" pitchFamily="49" charset="0"/>
                  <a:cs typeface="Menlo" panose="020B0609030804020204" pitchFamily="49" charset="0"/>
                </a:rPr>
                <a:t>  </a:t>
              </a:r>
              <a:r>
                <a:rPr lang="en-US" sz="1600" dirty="0" err="1">
                  <a:solidFill>
                    <a:srgbClr val="FF0000"/>
                  </a:solidFill>
                  <a:latin typeface="Monaco" pitchFamily="2" charset="77"/>
                  <a:ea typeface="Menlo" panose="020B0609030804020204" pitchFamily="49" charset="0"/>
                  <a:cs typeface="Menlo" panose="020B0609030804020204" pitchFamily="49" charset="0"/>
                </a:rPr>
                <a:t>geom_smooth</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92D050"/>
                  </a:solidFill>
                  <a:latin typeface="Monaco" pitchFamily="2" charset="77"/>
                  <a:ea typeface="Menlo" panose="020B0609030804020204" pitchFamily="49" charset="0"/>
                  <a:cs typeface="Menlo" panose="020B0609030804020204" pitchFamily="49" charset="0"/>
                </a:rPr>
                <a:t>aes</a:t>
              </a:r>
              <a:r>
                <a:rPr lang="en-US" sz="1600" dirty="0">
                  <a:solidFill>
                    <a:srgbClr val="92D050"/>
                  </a:solidFill>
                  <a:latin typeface="Monaco" pitchFamily="2" charset="77"/>
                  <a:ea typeface="Menlo" panose="020B0609030804020204" pitchFamily="49" charset="0"/>
                  <a:cs typeface="Menlo" panose="020B0609030804020204" pitchFamily="49" charset="0"/>
                </a:rPr>
                <a:t>(x = </a:t>
              </a:r>
              <a:r>
                <a:rPr lang="en-US" sz="1600" dirty="0" err="1">
                  <a:solidFill>
                    <a:srgbClr val="92D050"/>
                  </a:solidFill>
                  <a:latin typeface="Monaco" pitchFamily="2" charset="77"/>
                  <a:ea typeface="Menlo" panose="020B0609030804020204" pitchFamily="49" charset="0"/>
                  <a:cs typeface="Menlo" panose="020B0609030804020204" pitchFamily="49" charset="0"/>
                </a:rPr>
                <a:t>order_time</a:t>
              </a:r>
              <a:r>
                <a:rPr lang="en-US" sz="1600" dirty="0">
                  <a:solidFill>
                    <a:srgbClr val="92D050"/>
                  </a:solidFill>
                  <a:latin typeface="Monaco" pitchFamily="2" charset="77"/>
                  <a:ea typeface="Menlo" panose="020B0609030804020204" pitchFamily="49" charset="0"/>
                  <a:cs typeface="Menlo" panose="020B0609030804020204" pitchFamily="49" charset="0"/>
                </a:rPr>
                <a:t>, y = </a:t>
              </a:r>
              <a:r>
                <a:rPr lang="en-US" sz="1600" dirty="0" err="1">
                  <a:solidFill>
                    <a:srgbClr val="92D050"/>
                  </a:solidFill>
                  <a:latin typeface="Monaco" pitchFamily="2" charset="77"/>
                  <a:ea typeface="Menlo" panose="020B0609030804020204" pitchFamily="49" charset="0"/>
                  <a:cs typeface="Menlo" panose="020B0609030804020204" pitchFamily="49" charset="0"/>
                </a:rPr>
                <a:t>result_time</a:t>
              </a:r>
              <a:r>
                <a:rPr lang="en-US" sz="1600" dirty="0">
                  <a:solidFill>
                    <a:srgbClr val="92D050"/>
                  </a:solidFill>
                  <a:latin typeface="Monaco" pitchFamily="2" charset="77"/>
                  <a:ea typeface="Menlo" panose="020B0609030804020204" pitchFamily="49" charset="0"/>
                  <a:cs typeface="Menlo" panose="020B0609030804020204" pitchFamily="49" charset="0"/>
                </a:rPr>
                <a:t>)</a:t>
              </a:r>
              <a:r>
                <a:rPr lang="en-US" sz="1600" dirty="0">
                  <a:solidFill>
                    <a:srgbClr val="FF0000"/>
                  </a:solidFill>
                  <a:latin typeface="Monaco" pitchFamily="2" charset="77"/>
                  <a:ea typeface="Menlo" panose="020B0609030804020204" pitchFamily="49" charset="0"/>
                  <a:cs typeface="Menlo" panose="020B0609030804020204" pitchFamily="49" charset="0"/>
                </a:rPr>
                <a:t>)</a:t>
              </a:r>
              <a:endParaRPr lang="en-US" sz="1600" dirty="0">
                <a:latin typeface="Monaco" pitchFamily="2" charset="77"/>
                <a:ea typeface="Menlo" panose="020B0609030804020204" pitchFamily="49" charset="0"/>
                <a:cs typeface="Menlo" panose="020B0609030804020204" pitchFamily="49" charset="0"/>
              </a:endParaRPr>
            </a:p>
          </p:txBody>
        </p:sp>
      </p:grpSp>
      <p:grpSp>
        <p:nvGrpSpPr>
          <p:cNvPr id="5" name="Group 4">
            <a:extLst>
              <a:ext uri="{FF2B5EF4-FFF2-40B4-BE49-F238E27FC236}">
                <a16:creationId xmlns:a16="http://schemas.microsoft.com/office/drawing/2014/main" id="{4B58E1DF-31ED-5047-AB70-535F8FEAB3C1}"/>
              </a:ext>
            </a:extLst>
          </p:cNvPr>
          <p:cNvGrpSpPr/>
          <p:nvPr/>
        </p:nvGrpSpPr>
        <p:grpSpPr>
          <a:xfrm>
            <a:off x="327830" y="5393912"/>
            <a:ext cx="11489032" cy="933689"/>
            <a:chOff x="2080825" y="3162925"/>
            <a:chExt cx="8090002" cy="655905"/>
          </a:xfrm>
        </p:grpSpPr>
        <p:sp>
          <p:nvSpPr>
            <p:cNvPr id="6" name="Rectangle 5">
              <a:extLst>
                <a:ext uri="{FF2B5EF4-FFF2-40B4-BE49-F238E27FC236}">
                  <a16:creationId xmlns:a16="http://schemas.microsoft.com/office/drawing/2014/main" id="{B23B5F61-5638-3545-A108-8561AE0C06E8}"/>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EF2AB5D-88C3-D647-A1CA-7661F57ACA59}"/>
                </a:ext>
              </a:extLst>
            </p:cNvPr>
            <p:cNvSpPr txBox="1"/>
            <p:nvPr/>
          </p:nvSpPr>
          <p:spPr>
            <a:xfrm>
              <a:off x="2080825" y="3235065"/>
              <a:ext cx="8090002" cy="583765"/>
            </a:xfrm>
            <a:prstGeom prst="rect">
              <a:avLst/>
            </a:prstGeom>
            <a:noFill/>
          </p:spPr>
          <p:txBody>
            <a:bodyPr wrap="square" rtlCol="0">
              <a:spAutoFit/>
            </a:bodyPr>
            <a:lstStyle/>
            <a:p>
              <a:r>
                <a:rPr lang="en-US" sz="1600" dirty="0" err="1">
                  <a:solidFill>
                    <a:srgbClr val="FF0000"/>
                  </a:solidFill>
                  <a:latin typeface="Monaco" pitchFamily="2" charset="77"/>
                  <a:ea typeface="Menlo" panose="020B0609030804020204" pitchFamily="49" charset="0"/>
                  <a:cs typeface="Menlo" panose="020B0609030804020204" pitchFamily="49" charset="0"/>
                </a:rPr>
                <a:t>ggplot</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data = orders, </a:t>
              </a:r>
              <a:r>
                <a:rPr lang="en-US" sz="1600" dirty="0">
                  <a:solidFill>
                    <a:srgbClr val="0070C0"/>
                  </a:solidFill>
                  <a:latin typeface="Monaco" pitchFamily="2" charset="77"/>
                  <a:ea typeface="Menlo" panose="020B0609030804020204" pitchFamily="49" charset="0"/>
                  <a:cs typeface="Menlo" panose="020B0609030804020204" pitchFamily="49" charset="0"/>
                </a:rPr>
                <a:t>mapping = </a:t>
              </a:r>
              <a:r>
                <a:rPr lang="en-US" sz="1600" dirty="0" err="1">
                  <a:solidFill>
                    <a:srgbClr val="0070C0"/>
                  </a:solidFill>
                  <a:latin typeface="Monaco" pitchFamily="2" charset="77"/>
                  <a:ea typeface="Menlo" panose="020B0609030804020204" pitchFamily="49" charset="0"/>
                  <a:cs typeface="Menlo" panose="020B0609030804020204" pitchFamily="49" charset="0"/>
                </a:rPr>
                <a:t>aes</a:t>
              </a:r>
              <a:r>
                <a:rPr lang="en-US" sz="1600" dirty="0">
                  <a:solidFill>
                    <a:srgbClr val="0070C0"/>
                  </a:solidFill>
                  <a:latin typeface="Monaco" pitchFamily="2" charset="77"/>
                  <a:ea typeface="Menlo" panose="020B0609030804020204" pitchFamily="49" charset="0"/>
                  <a:cs typeface="Menlo" panose="020B0609030804020204" pitchFamily="49" charset="0"/>
                </a:rPr>
                <a:t>(x = </a:t>
              </a:r>
              <a:r>
                <a:rPr lang="en-US" sz="1600" dirty="0" err="1">
                  <a:solidFill>
                    <a:srgbClr val="0070C0"/>
                  </a:solidFill>
                  <a:latin typeface="Monaco" pitchFamily="2" charset="77"/>
                  <a:ea typeface="Menlo" panose="020B0609030804020204" pitchFamily="49" charset="0"/>
                  <a:cs typeface="Menlo" panose="020B0609030804020204" pitchFamily="49" charset="0"/>
                </a:rPr>
                <a:t>order_time</a:t>
              </a:r>
              <a:r>
                <a:rPr lang="en-US" sz="1600" dirty="0">
                  <a:solidFill>
                    <a:srgbClr val="0070C0"/>
                  </a:solidFill>
                  <a:latin typeface="Monaco" pitchFamily="2" charset="77"/>
                  <a:ea typeface="Menlo" panose="020B0609030804020204" pitchFamily="49" charset="0"/>
                  <a:cs typeface="Menlo" panose="020B0609030804020204" pitchFamily="49" charset="0"/>
                </a:rPr>
                <a:t>, y = </a:t>
              </a:r>
              <a:r>
                <a:rPr lang="en-US" sz="1600" dirty="0" err="1">
                  <a:solidFill>
                    <a:srgbClr val="0070C0"/>
                  </a:solidFill>
                  <a:latin typeface="Monaco" pitchFamily="2" charset="77"/>
                  <a:ea typeface="Menlo" panose="020B0609030804020204" pitchFamily="49" charset="0"/>
                  <a:cs typeface="Menlo" panose="020B0609030804020204" pitchFamily="49" charset="0"/>
                </a:rPr>
                <a:t>result_time</a:t>
              </a:r>
              <a:r>
                <a:rPr lang="en-US" sz="1600" dirty="0">
                  <a:solidFill>
                    <a:srgbClr val="0070C0"/>
                  </a:solidFill>
                  <a:latin typeface="Monaco" pitchFamily="2" charset="77"/>
                  <a:ea typeface="Menlo" panose="020B0609030804020204" pitchFamily="49" charset="0"/>
                  <a:cs typeface="Menlo" panose="020B0609030804020204" pitchFamily="49" charset="0"/>
                </a:rPr>
                <a:t>)</a:t>
              </a:r>
              <a:r>
                <a:rPr lang="en-US" sz="1600" dirty="0">
                  <a:solidFill>
                    <a:srgbClr val="FF000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geom_smooth</a:t>
              </a:r>
              <a:r>
                <a:rPr lang="en-US" sz="1600" dirty="0">
                  <a:latin typeface="Monaco" pitchFamily="2" charset="77"/>
                  <a:ea typeface="Menlo" panose="020B0609030804020204" pitchFamily="49" charset="0"/>
                  <a:cs typeface="Menlo" panose="020B0609030804020204" pitchFamily="49" charset="0"/>
                </a:rPr>
                <a:t>()</a:t>
              </a:r>
            </a:p>
          </p:txBody>
        </p:sp>
      </p:grpSp>
      <p:pic>
        <p:nvPicPr>
          <p:cNvPr id="8" name="Picture 7">
            <a:extLst>
              <a:ext uri="{FF2B5EF4-FFF2-40B4-BE49-F238E27FC236}">
                <a16:creationId xmlns:a16="http://schemas.microsoft.com/office/drawing/2014/main" id="{8DB9CACA-7631-4648-A8C1-59CDD653F5BC}"/>
              </a:ext>
            </a:extLst>
          </p:cNvPr>
          <p:cNvPicPr>
            <a:picLocks noChangeAspect="1"/>
          </p:cNvPicPr>
          <p:nvPr/>
        </p:nvPicPr>
        <p:blipFill>
          <a:blip r:embed="rId3"/>
          <a:stretch>
            <a:fillRect/>
          </a:stretch>
        </p:blipFill>
        <p:spPr>
          <a:xfrm>
            <a:off x="501074" y="288601"/>
            <a:ext cx="5913582" cy="3651065"/>
          </a:xfrm>
          <a:prstGeom prst="rect">
            <a:avLst/>
          </a:prstGeom>
        </p:spPr>
      </p:pic>
      <p:sp>
        <p:nvSpPr>
          <p:cNvPr id="9" name="TextBox 8">
            <a:extLst>
              <a:ext uri="{FF2B5EF4-FFF2-40B4-BE49-F238E27FC236}">
                <a16:creationId xmlns:a16="http://schemas.microsoft.com/office/drawing/2014/main" id="{447BFF49-FE6E-084E-8EFB-58925DFF9B74}"/>
              </a:ext>
            </a:extLst>
          </p:cNvPr>
          <p:cNvSpPr txBox="1"/>
          <p:nvPr/>
        </p:nvSpPr>
        <p:spPr>
          <a:xfrm>
            <a:off x="8115631" y="2317102"/>
            <a:ext cx="3701231" cy="1569660"/>
          </a:xfrm>
          <a:prstGeom prst="rect">
            <a:avLst/>
          </a:prstGeom>
          <a:noFill/>
        </p:spPr>
        <p:txBody>
          <a:bodyPr wrap="square" rtlCol="0">
            <a:spAutoFit/>
          </a:bodyPr>
          <a:lstStyle/>
          <a:p>
            <a:pPr algn="ctr"/>
            <a:r>
              <a:rPr lang="en-US" sz="3200" dirty="0"/>
              <a:t>Inside of </a:t>
            </a:r>
            <a:r>
              <a:rPr lang="en-US" sz="2400" b="1" dirty="0" err="1">
                <a:solidFill>
                  <a:srgbClr val="FF0000"/>
                </a:solidFill>
                <a:latin typeface="Monaco" pitchFamily="2" charset="77"/>
              </a:rPr>
              <a:t>ggplot</a:t>
            </a:r>
            <a:r>
              <a:rPr lang="en-US" sz="2400" b="1" dirty="0">
                <a:solidFill>
                  <a:srgbClr val="FF0000"/>
                </a:solidFill>
                <a:latin typeface="Monaco" pitchFamily="2" charset="77"/>
              </a:rPr>
              <a:t>()</a:t>
            </a:r>
            <a:r>
              <a:rPr lang="en-US" sz="3200" dirty="0"/>
              <a:t>: apply </a:t>
            </a:r>
            <a:r>
              <a:rPr lang="en-US" sz="3200" b="1" dirty="0">
                <a:solidFill>
                  <a:srgbClr val="0070C0"/>
                </a:solidFill>
              </a:rPr>
              <a:t>globally</a:t>
            </a:r>
            <a:r>
              <a:rPr lang="en-US" sz="3200" dirty="0"/>
              <a:t> to </a:t>
            </a:r>
            <a:r>
              <a:rPr lang="en-US" sz="3200" b="1" dirty="0">
                <a:solidFill>
                  <a:srgbClr val="0070C0"/>
                </a:solidFill>
              </a:rPr>
              <a:t>every layer</a:t>
            </a:r>
          </a:p>
        </p:txBody>
      </p:sp>
      <p:cxnSp>
        <p:nvCxnSpPr>
          <p:cNvPr id="10" name="Straight Arrow Connector 9">
            <a:extLst>
              <a:ext uri="{FF2B5EF4-FFF2-40B4-BE49-F238E27FC236}">
                <a16:creationId xmlns:a16="http://schemas.microsoft.com/office/drawing/2014/main" id="{114A8E42-B1A6-1A47-A519-05814157EDE6}"/>
              </a:ext>
            </a:extLst>
          </p:cNvPr>
          <p:cNvCxnSpPr>
            <a:cxnSpLocks/>
            <a:stCxn id="9" idx="2"/>
          </p:cNvCxnSpPr>
          <p:nvPr/>
        </p:nvCxnSpPr>
        <p:spPr>
          <a:xfrm flipH="1">
            <a:off x="8091055" y="3886762"/>
            <a:ext cx="1875192" cy="1609842"/>
          </a:xfrm>
          <a:prstGeom prst="straightConnector1">
            <a:avLst/>
          </a:prstGeom>
          <a:ln w="9842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28EE70F-6A10-864C-BD2F-640F9BFBBA8F}"/>
              </a:ext>
            </a:extLst>
          </p:cNvPr>
          <p:cNvSpPr txBox="1"/>
          <p:nvPr/>
        </p:nvSpPr>
        <p:spPr>
          <a:xfrm>
            <a:off x="7135091" y="288601"/>
            <a:ext cx="4294907" cy="1569660"/>
          </a:xfrm>
          <a:prstGeom prst="rect">
            <a:avLst/>
          </a:prstGeom>
          <a:noFill/>
        </p:spPr>
        <p:txBody>
          <a:bodyPr wrap="square" rtlCol="0">
            <a:spAutoFit/>
          </a:bodyPr>
          <a:lstStyle/>
          <a:p>
            <a:pPr algn="ctr"/>
            <a:r>
              <a:rPr lang="en-US" sz="3200" dirty="0"/>
              <a:t>Inside of </a:t>
            </a:r>
            <a:r>
              <a:rPr lang="en-US" sz="2400" b="1" dirty="0" err="1">
                <a:solidFill>
                  <a:srgbClr val="FF0000"/>
                </a:solidFill>
                <a:latin typeface="Monaco" pitchFamily="2" charset="77"/>
              </a:rPr>
              <a:t>geom</a:t>
            </a:r>
            <a:r>
              <a:rPr lang="en-US" sz="2400" b="1" dirty="0">
                <a:solidFill>
                  <a:srgbClr val="FF0000"/>
                </a:solidFill>
                <a:latin typeface="Monaco" pitchFamily="2" charset="77"/>
              </a:rPr>
              <a:t>_</a:t>
            </a:r>
            <a:r>
              <a:rPr lang="en-US" sz="3200" dirty="0"/>
              <a:t> function: apply </a:t>
            </a:r>
            <a:r>
              <a:rPr lang="en-US" sz="3200" b="1" dirty="0">
                <a:solidFill>
                  <a:srgbClr val="92D050"/>
                </a:solidFill>
              </a:rPr>
              <a:t>locally</a:t>
            </a:r>
            <a:r>
              <a:rPr lang="en-US" sz="3200" dirty="0"/>
              <a:t> to only the </a:t>
            </a:r>
            <a:r>
              <a:rPr lang="en-US" sz="3200" b="1" dirty="0">
                <a:solidFill>
                  <a:srgbClr val="92D050"/>
                </a:solidFill>
              </a:rPr>
              <a:t>current layer</a:t>
            </a:r>
          </a:p>
        </p:txBody>
      </p:sp>
      <p:cxnSp>
        <p:nvCxnSpPr>
          <p:cNvPr id="15" name="Straight Arrow Connector 14">
            <a:extLst>
              <a:ext uri="{FF2B5EF4-FFF2-40B4-BE49-F238E27FC236}">
                <a16:creationId xmlns:a16="http://schemas.microsoft.com/office/drawing/2014/main" id="{2AA41532-8B8B-5E44-BB3E-4BEAC876F51A}"/>
              </a:ext>
            </a:extLst>
          </p:cNvPr>
          <p:cNvCxnSpPr>
            <a:cxnSpLocks/>
          </p:cNvCxnSpPr>
          <p:nvPr/>
        </p:nvCxnSpPr>
        <p:spPr>
          <a:xfrm flipH="1">
            <a:off x="6315260" y="1620982"/>
            <a:ext cx="1637249" cy="2724621"/>
          </a:xfrm>
          <a:prstGeom prst="straightConnector1">
            <a:avLst/>
          </a:prstGeom>
          <a:ln w="98425">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CDBC9FBF-3363-4E41-A09E-668B13E2D336}"/>
              </a:ext>
            </a:extLst>
          </p:cNvPr>
          <p:cNvGrpSpPr/>
          <p:nvPr/>
        </p:nvGrpSpPr>
        <p:grpSpPr>
          <a:xfrm>
            <a:off x="2818007" y="6151784"/>
            <a:ext cx="2238902" cy="555351"/>
            <a:chOff x="896764" y="1732048"/>
            <a:chExt cx="2365216" cy="1246648"/>
          </a:xfrm>
        </p:grpSpPr>
        <p:sp>
          <p:nvSpPr>
            <p:cNvPr id="16" name="Rounded Rectangular Callout 15">
              <a:extLst>
                <a:ext uri="{FF2B5EF4-FFF2-40B4-BE49-F238E27FC236}">
                  <a16:creationId xmlns:a16="http://schemas.microsoft.com/office/drawing/2014/main" id="{D9FBDE66-134D-1B4C-BAEF-14C3CCF90C4E}"/>
                </a:ext>
              </a:extLst>
            </p:cNvPr>
            <p:cNvSpPr/>
            <p:nvPr/>
          </p:nvSpPr>
          <p:spPr>
            <a:xfrm>
              <a:off x="896764" y="1732048"/>
              <a:ext cx="2365216" cy="1246648"/>
            </a:xfrm>
            <a:prstGeom prst="wedgeRoundRectCallout">
              <a:avLst>
                <a:gd name="adj1" fmla="val -79979"/>
                <a:gd name="adj2" fmla="val -77245"/>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DAB1679-4819-9E4D-91E0-23B1DD02095B}"/>
                </a:ext>
              </a:extLst>
            </p:cNvPr>
            <p:cNvSpPr txBox="1"/>
            <p:nvPr/>
          </p:nvSpPr>
          <p:spPr>
            <a:xfrm>
              <a:off x="896764" y="1811673"/>
              <a:ext cx="2365216" cy="1077218"/>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empty </a:t>
              </a:r>
              <a:r>
                <a:rPr lang="en-US" sz="2400" dirty="0">
                  <a:solidFill>
                    <a:schemeClr val="bg1"/>
                  </a:solidFill>
                  <a:latin typeface="Monaco" pitchFamily="2" charset="77"/>
                </a:rPr>
                <a:t>()</a:t>
              </a:r>
              <a:endParaRPr lang="en-US" sz="2800" dirty="0">
                <a:solidFill>
                  <a:schemeClr val="bg1"/>
                </a:solidFill>
                <a:latin typeface="Monaco" pitchFamily="2" charset="77"/>
                <a:ea typeface="Monaco" charset="0"/>
                <a:cs typeface="Monaco" charset="0"/>
              </a:endParaRPr>
            </a:p>
            <a:p>
              <a:pPr algn="ctr"/>
              <a:endParaRPr lang="en-US" dirty="0">
                <a:solidFill>
                  <a:schemeClr val="bg1"/>
                </a:solidFill>
              </a:endParaRPr>
            </a:p>
          </p:txBody>
        </p:sp>
      </p:grpSp>
    </p:spTree>
    <p:extLst>
      <p:ext uri="{BB962C8B-B14F-4D97-AF65-F5344CB8AC3E}">
        <p14:creationId xmlns:p14="http://schemas.microsoft.com/office/powerpoint/2010/main" val="1686376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6672406-CB6B-5D4E-A078-9D05D938E79E}"/>
              </a:ext>
            </a:extLst>
          </p:cNvPr>
          <p:cNvPicPr>
            <a:picLocks noChangeAspect="1"/>
          </p:cNvPicPr>
          <p:nvPr/>
        </p:nvPicPr>
        <p:blipFill>
          <a:blip r:embed="rId3"/>
          <a:stretch>
            <a:fillRect/>
          </a:stretch>
        </p:blipFill>
        <p:spPr>
          <a:xfrm>
            <a:off x="3066735" y="1144732"/>
            <a:ext cx="6453909" cy="3984665"/>
          </a:xfrm>
          <a:prstGeom prst="rect">
            <a:avLst/>
          </a:prstGeom>
        </p:spPr>
      </p:pic>
      <p:sp>
        <p:nvSpPr>
          <p:cNvPr id="3" name="TextBox 2">
            <a:extLst>
              <a:ext uri="{FF2B5EF4-FFF2-40B4-BE49-F238E27FC236}">
                <a16:creationId xmlns:a16="http://schemas.microsoft.com/office/drawing/2014/main" id="{EE744A84-F595-AD4B-93A4-EC0091A529EE}"/>
              </a:ext>
            </a:extLst>
          </p:cNvPr>
          <p:cNvSpPr txBox="1"/>
          <p:nvPr/>
        </p:nvSpPr>
        <p:spPr>
          <a:xfrm>
            <a:off x="1601376" y="433499"/>
            <a:ext cx="9384628" cy="584775"/>
          </a:xfrm>
          <a:prstGeom prst="rect">
            <a:avLst/>
          </a:prstGeom>
          <a:noFill/>
        </p:spPr>
        <p:txBody>
          <a:bodyPr wrap="square" rtlCol="0">
            <a:spAutoFit/>
          </a:bodyPr>
          <a:lstStyle/>
          <a:p>
            <a:pPr algn="ctr"/>
            <a:r>
              <a:rPr lang="en-US" sz="3200" dirty="0"/>
              <a:t>How would you make this plot?</a:t>
            </a:r>
          </a:p>
        </p:txBody>
      </p:sp>
      <p:grpSp>
        <p:nvGrpSpPr>
          <p:cNvPr id="4" name="Group 3">
            <a:extLst>
              <a:ext uri="{FF2B5EF4-FFF2-40B4-BE49-F238E27FC236}">
                <a16:creationId xmlns:a16="http://schemas.microsoft.com/office/drawing/2014/main" id="{FF81F8F7-E6F0-4643-A312-81A445E685BA}"/>
              </a:ext>
            </a:extLst>
          </p:cNvPr>
          <p:cNvGrpSpPr/>
          <p:nvPr/>
        </p:nvGrpSpPr>
        <p:grpSpPr>
          <a:xfrm>
            <a:off x="327830" y="5393912"/>
            <a:ext cx="11489032" cy="933689"/>
            <a:chOff x="2080825" y="3162925"/>
            <a:chExt cx="8090002" cy="655905"/>
          </a:xfrm>
        </p:grpSpPr>
        <p:sp>
          <p:nvSpPr>
            <p:cNvPr id="5" name="Rectangle 4">
              <a:extLst>
                <a:ext uri="{FF2B5EF4-FFF2-40B4-BE49-F238E27FC236}">
                  <a16:creationId xmlns:a16="http://schemas.microsoft.com/office/drawing/2014/main" id="{D1C2C73D-F8E4-994D-82DB-D8B27D980F70}"/>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F09DEA8-D798-E543-B8A2-5581B118DA87}"/>
                </a:ext>
              </a:extLst>
            </p:cNvPr>
            <p:cNvSpPr txBox="1"/>
            <p:nvPr/>
          </p:nvSpPr>
          <p:spPr>
            <a:xfrm>
              <a:off x="2080825" y="3235065"/>
              <a:ext cx="8090002" cy="583765"/>
            </a:xfrm>
            <a:prstGeom prst="rect">
              <a:avLst/>
            </a:prstGeom>
            <a:noFill/>
          </p:spPr>
          <p:txBody>
            <a:bodyPr wrap="square" rtlCol="0">
              <a:spAutoFit/>
            </a:bodyPr>
            <a:lstStyle/>
            <a:p>
              <a:r>
                <a:rPr lang="en-US" sz="1600" dirty="0" err="1">
                  <a:latin typeface="Monaco" pitchFamily="2" charset="77"/>
                  <a:ea typeface="Menlo" panose="020B0609030804020204" pitchFamily="49" charset="0"/>
                  <a:cs typeface="Menlo" panose="020B0609030804020204" pitchFamily="49" charset="0"/>
                </a:rPr>
                <a:t>ggplot</a:t>
              </a:r>
              <a:r>
                <a:rPr lang="en-US" sz="1600" dirty="0">
                  <a:latin typeface="Monaco" pitchFamily="2" charset="77"/>
                  <a:ea typeface="Menlo" panose="020B0609030804020204" pitchFamily="49" charset="0"/>
                  <a:cs typeface="Menlo" panose="020B0609030804020204" pitchFamily="49" charset="0"/>
                </a:rPr>
                <a:t>(data = orders, </a:t>
              </a:r>
              <a:r>
                <a:rPr lang="en-US" sz="1600" dirty="0">
                  <a:solidFill>
                    <a:srgbClr val="0070C0"/>
                  </a:solidFill>
                  <a:latin typeface="Monaco" pitchFamily="2" charset="77"/>
                  <a:ea typeface="Menlo" panose="020B0609030804020204" pitchFamily="49" charset="0"/>
                  <a:cs typeface="Menlo" panose="020B0609030804020204" pitchFamily="49" charset="0"/>
                </a:rPr>
                <a:t>mapping = </a:t>
              </a:r>
              <a:r>
                <a:rPr lang="en-US" sz="1600" dirty="0" err="1">
                  <a:solidFill>
                    <a:srgbClr val="0070C0"/>
                  </a:solidFill>
                  <a:latin typeface="Monaco" pitchFamily="2" charset="77"/>
                  <a:ea typeface="Menlo" panose="020B0609030804020204" pitchFamily="49" charset="0"/>
                  <a:cs typeface="Menlo" panose="020B0609030804020204" pitchFamily="49" charset="0"/>
                </a:rPr>
                <a:t>aes</a:t>
              </a:r>
              <a:r>
                <a:rPr lang="en-US" sz="1600" dirty="0">
                  <a:solidFill>
                    <a:srgbClr val="0070C0"/>
                  </a:solidFill>
                  <a:latin typeface="Monaco" pitchFamily="2" charset="77"/>
                  <a:ea typeface="Menlo" panose="020B0609030804020204" pitchFamily="49" charset="0"/>
                  <a:cs typeface="Menlo" panose="020B0609030804020204" pitchFamily="49" charset="0"/>
                </a:rPr>
                <a:t>(x = </a:t>
              </a:r>
              <a:r>
                <a:rPr lang="en-US" sz="1600" dirty="0" err="1">
                  <a:solidFill>
                    <a:srgbClr val="0070C0"/>
                  </a:solidFill>
                  <a:latin typeface="Monaco" pitchFamily="2" charset="77"/>
                  <a:ea typeface="Menlo" panose="020B0609030804020204" pitchFamily="49" charset="0"/>
                  <a:cs typeface="Menlo" panose="020B0609030804020204" pitchFamily="49" charset="0"/>
                </a:rPr>
                <a:t>order_time</a:t>
              </a:r>
              <a:r>
                <a:rPr lang="en-US" sz="1600" dirty="0">
                  <a:solidFill>
                    <a:srgbClr val="0070C0"/>
                  </a:solidFill>
                  <a:latin typeface="Monaco" pitchFamily="2" charset="77"/>
                  <a:ea typeface="Menlo" panose="020B0609030804020204" pitchFamily="49" charset="0"/>
                  <a:cs typeface="Menlo" panose="020B0609030804020204" pitchFamily="49" charset="0"/>
                </a:rPr>
                <a:t>, y = </a:t>
              </a:r>
              <a:r>
                <a:rPr lang="en-US" sz="1600" dirty="0" err="1">
                  <a:solidFill>
                    <a:srgbClr val="0070C0"/>
                  </a:solidFill>
                  <a:latin typeface="Monaco" pitchFamily="2" charset="77"/>
                  <a:ea typeface="Menlo" panose="020B0609030804020204" pitchFamily="49" charset="0"/>
                  <a:cs typeface="Menlo" panose="020B0609030804020204" pitchFamily="49" charset="0"/>
                </a:rPr>
                <a:t>result_time</a:t>
              </a:r>
              <a:r>
                <a:rPr lang="en-US" sz="1600" dirty="0">
                  <a:solidFill>
                    <a:srgbClr val="0070C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geom_point</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mapping = </a:t>
              </a:r>
              <a:r>
                <a:rPr lang="en-US" sz="1600" dirty="0" err="1">
                  <a:solidFill>
                    <a:srgbClr val="92D050"/>
                  </a:solidFill>
                  <a:latin typeface="Monaco" pitchFamily="2" charset="77"/>
                  <a:ea typeface="Menlo" panose="020B0609030804020204" pitchFamily="49" charset="0"/>
                  <a:cs typeface="Menlo" panose="020B0609030804020204" pitchFamily="49" charset="0"/>
                </a:rPr>
                <a:t>aes</a:t>
              </a:r>
              <a:r>
                <a:rPr lang="en-US" sz="1600" dirty="0">
                  <a:solidFill>
                    <a:srgbClr val="92D050"/>
                  </a:solidFill>
                  <a:latin typeface="Monaco" pitchFamily="2" charset="77"/>
                  <a:ea typeface="Menlo" panose="020B0609030804020204" pitchFamily="49" charset="0"/>
                  <a:cs typeface="Menlo" panose="020B0609030804020204" pitchFamily="49" charset="0"/>
                </a:rPr>
                <a:t>(color = </a:t>
              </a:r>
              <a:r>
                <a:rPr lang="en-US" sz="1600" dirty="0" err="1">
                  <a:solidFill>
                    <a:srgbClr val="92D050"/>
                  </a:solidFill>
                  <a:latin typeface="Monaco" pitchFamily="2" charset="77"/>
                  <a:ea typeface="Menlo" panose="020B0609030804020204" pitchFamily="49" charset="0"/>
                  <a:cs typeface="Menlo" panose="020B0609030804020204" pitchFamily="49" charset="0"/>
                </a:rPr>
                <a:t>order_class_c_descr</a:t>
              </a:r>
              <a:r>
                <a:rPr lang="en-US" sz="1600" dirty="0">
                  <a:solidFill>
                    <a:srgbClr val="92D050"/>
                  </a:solidFill>
                  <a:latin typeface="Monaco" pitchFamily="2" charset="77"/>
                  <a:ea typeface="Menlo" panose="020B0609030804020204" pitchFamily="49" charset="0"/>
                  <a:cs typeface="Menlo" panose="020B0609030804020204" pitchFamily="49" charset="0"/>
                </a:rPr>
                <a:t>)</a:t>
              </a:r>
              <a:r>
                <a:rPr lang="en-US" sz="1600" dirty="0">
                  <a:latin typeface="Monaco" pitchFamily="2" charset="77"/>
                  <a:ea typeface="Menlo" panose="020B0609030804020204" pitchFamily="49" charset="0"/>
                  <a:cs typeface="Menlo" panose="020B0609030804020204" pitchFamily="49" charset="0"/>
                </a:rPr>
                <a:t>) + </a:t>
              </a:r>
            </a:p>
            <a:p>
              <a:r>
                <a:rPr lang="en-US" sz="1600" dirty="0">
                  <a:latin typeface="Monaco" pitchFamily="2" charset="77"/>
                  <a:ea typeface="Menlo" panose="020B0609030804020204" pitchFamily="49" charset="0"/>
                  <a:cs typeface="Menlo" panose="020B0609030804020204" pitchFamily="49" charset="0"/>
                </a:rPr>
                <a:t>  </a:t>
              </a:r>
              <a:r>
                <a:rPr lang="en-US" sz="1600" dirty="0" err="1">
                  <a:latin typeface="Monaco" pitchFamily="2" charset="77"/>
                  <a:ea typeface="Menlo" panose="020B0609030804020204" pitchFamily="49" charset="0"/>
                  <a:cs typeface="Menlo" panose="020B0609030804020204" pitchFamily="49" charset="0"/>
                </a:rPr>
                <a:t>geom_smooth</a:t>
              </a:r>
              <a:r>
                <a:rPr lang="en-US" sz="1600" dirty="0">
                  <a:latin typeface="Monaco" pitchFamily="2" charset="77"/>
                  <a:ea typeface="Menlo" panose="020B0609030804020204" pitchFamily="49" charset="0"/>
                  <a:cs typeface="Menlo" panose="020B0609030804020204" pitchFamily="49" charset="0"/>
                </a:rPr>
                <a:t>(</a:t>
              </a:r>
              <a:r>
                <a:rPr lang="en-US" sz="1600" dirty="0">
                  <a:solidFill>
                    <a:srgbClr val="92D050"/>
                  </a:solidFill>
                  <a:latin typeface="Monaco" pitchFamily="2" charset="77"/>
                  <a:ea typeface="Menlo" panose="020B0609030804020204" pitchFamily="49" charset="0"/>
                  <a:cs typeface="Menlo" panose="020B0609030804020204" pitchFamily="49" charset="0"/>
                </a:rPr>
                <a:t>color = "black"</a:t>
              </a:r>
              <a:r>
                <a:rPr lang="en-US" sz="1600" dirty="0">
                  <a:latin typeface="Monaco" pitchFamily="2" charset="77"/>
                  <a:ea typeface="Menlo" panose="020B0609030804020204" pitchFamily="49" charset="0"/>
                  <a:cs typeface="Menlo" panose="020B0609030804020204" pitchFamily="49" charset="0"/>
                </a:rPr>
                <a:t>)</a:t>
              </a:r>
            </a:p>
          </p:txBody>
        </p:sp>
      </p:grpSp>
    </p:spTree>
    <p:extLst>
      <p:ext uri="{BB962C8B-B14F-4D97-AF65-F5344CB8AC3E}">
        <p14:creationId xmlns:p14="http://schemas.microsoft.com/office/powerpoint/2010/main" val="3425700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Turn 1</a:t>
            </a:r>
          </a:p>
        </p:txBody>
      </p:sp>
      <p:sp>
        <p:nvSpPr>
          <p:cNvPr id="3" name="Text Placeholder 2"/>
          <p:cNvSpPr>
            <a:spLocks noGrp="1"/>
          </p:cNvSpPr>
          <p:nvPr>
            <p:ph type="body" sz="quarter" idx="13"/>
          </p:nvPr>
        </p:nvSpPr>
        <p:spPr/>
        <p:txBody>
          <a:bodyPr>
            <a:normAutofit fontScale="92500"/>
          </a:bodyPr>
          <a:lstStyle/>
          <a:p>
            <a:pPr marL="0" indent="0">
              <a:buNone/>
            </a:pPr>
            <a:r>
              <a:rPr lang="en-US" dirty="0"/>
              <a:t>Consider the </a:t>
            </a:r>
            <a:r>
              <a:rPr lang="en-US" sz="3900" dirty="0">
                <a:solidFill>
                  <a:schemeClr val="accent2"/>
                </a:solidFill>
                <a:latin typeface="Monaco" pitchFamily="2" charset="77"/>
              </a:rPr>
              <a:t>orders</a:t>
            </a:r>
            <a:r>
              <a:rPr lang="en-US" dirty="0"/>
              <a:t> data frame. How do you think </a:t>
            </a:r>
            <a:r>
              <a:rPr lang="en-US" sz="3900" dirty="0" err="1">
                <a:solidFill>
                  <a:schemeClr val="accent2"/>
                </a:solidFill>
                <a:latin typeface="Monaco" pitchFamily="2" charset="77"/>
              </a:rPr>
              <a:t>order_time</a:t>
            </a:r>
            <a:r>
              <a:rPr lang="en-US" sz="3900" dirty="0">
                <a:solidFill>
                  <a:schemeClr val="accent2"/>
                </a:solidFill>
                <a:latin typeface="Monaco" pitchFamily="2" charset="77"/>
              </a:rPr>
              <a:t> </a:t>
            </a:r>
            <a:r>
              <a:rPr lang="en-US" dirty="0"/>
              <a:t>and </a:t>
            </a:r>
            <a:r>
              <a:rPr lang="en-US" sz="3900" dirty="0" err="1">
                <a:solidFill>
                  <a:schemeClr val="accent2"/>
                </a:solidFill>
                <a:latin typeface="Monaco" pitchFamily="2" charset="77"/>
              </a:rPr>
              <a:t>result_time</a:t>
            </a:r>
            <a:r>
              <a:rPr lang="en-US" sz="3900" dirty="0">
                <a:solidFill>
                  <a:schemeClr val="accent2"/>
                </a:solidFill>
                <a:latin typeface="Monaco" pitchFamily="2" charset="77"/>
              </a:rPr>
              <a:t> </a:t>
            </a:r>
            <a:r>
              <a:rPr lang="en-US" dirty="0"/>
              <a:t>are related to each other?</a:t>
            </a:r>
          </a:p>
          <a:p>
            <a:pPr marL="0" indent="0">
              <a:buNone/>
            </a:pPr>
            <a:r>
              <a:rPr lang="en-US" dirty="0"/>
              <a:t>Pair up and discuss.</a:t>
            </a:r>
          </a:p>
          <a:p>
            <a:pPr marL="0" indent="0">
              <a:buNone/>
            </a:pPr>
            <a:endParaRPr lang="en-US" dirty="0"/>
          </a:p>
        </p:txBody>
      </p:sp>
    </p:spTree>
    <p:extLst>
      <p:ext uri="{BB962C8B-B14F-4D97-AF65-F5344CB8AC3E}">
        <p14:creationId xmlns:p14="http://schemas.microsoft.com/office/powerpoint/2010/main" val="18782470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dirty="0"/>
              <a:t>What Else?</a:t>
            </a:r>
            <a:endParaRPr lang="en-US" sz="5400" dirty="0"/>
          </a:p>
        </p:txBody>
      </p:sp>
    </p:spTree>
    <p:extLst>
      <p:ext uri="{BB962C8B-B14F-4D97-AF65-F5344CB8AC3E}">
        <p14:creationId xmlns:p14="http://schemas.microsoft.com/office/powerpoint/2010/main" val="14168745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915F13-E2F0-B147-9B57-558A25AD48AD}"/>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4923961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39B1B1-4F2B-9145-BC87-63AAF8CF8D21}"/>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736946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5C42DBC-9C73-204E-8CFA-8B7D5526B331}"/>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519539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98AD4D-5F80-6742-A6E9-54EC8CC0D9B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768924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05CA31-5720-2442-BB81-C7F7C8156DB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6193459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5B5EDD-B772-6140-B726-0A06C5CBE48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424225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2D6A839-B994-0840-96E9-3F4FCED1ACE7}"/>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382351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8EBD019-AF6C-4E4A-9693-78707803C2BA}"/>
              </a:ext>
            </a:extLst>
          </p:cNvPr>
          <p:cNvGrpSpPr/>
          <p:nvPr/>
        </p:nvGrpSpPr>
        <p:grpSpPr>
          <a:xfrm>
            <a:off x="739591" y="1632854"/>
            <a:ext cx="9269828" cy="3706589"/>
            <a:chOff x="2080825" y="3162925"/>
            <a:chExt cx="8090002" cy="912434"/>
          </a:xfrm>
        </p:grpSpPr>
        <p:sp>
          <p:nvSpPr>
            <p:cNvPr id="5" name="Rectangle 4">
              <a:extLst>
                <a:ext uri="{FF2B5EF4-FFF2-40B4-BE49-F238E27FC236}">
                  <a16:creationId xmlns:a16="http://schemas.microsoft.com/office/drawing/2014/main" id="{DA68CC93-B427-D549-BE41-6F37DA873144}"/>
                </a:ext>
              </a:extLst>
            </p:cNvPr>
            <p:cNvSpPr/>
            <p:nvPr/>
          </p:nvSpPr>
          <p:spPr>
            <a:xfrm>
              <a:off x="2080825" y="3162925"/>
              <a:ext cx="8090002" cy="912434"/>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5B05E8A-0E9D-6746-80DA-3C32A131AB6F}"/>
                </a:ext>
              </a:extLst>
            </p:cNvPr>
            <p:cNvSpPr txBox="1"/>
            <p:nvPr/>
          </p:nvSpPr>
          <p:spPr>
            <a:xfrm>
              <a:off x="2080825" y="3235065"/>
              <a:ext cx="8090002" cy="765216"/>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i="1"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i="1"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i="1"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 +</a:t>
              </a:r>
            </a:p>
            <a:p>
              <a:r>
                <a:rPr lang="en-US" sz="2800" dirty="0">
                  <a:latin typeface="Monaco" charset="0"/>
                  <a:ea typeface="Monaco" charset="0"/>
                  <a:cs typeface="Monaco" charset="0"/>
                </a:rPr>
                <a:t>  </a:t>
              </a:r>
              <a:r>
                <a:rPr lang="en-US" sz="2800" i="1" dirty="0" err="1">
                  <a:solidFill>
                    <a:srgbClr val="92D050"/>
                  </a:solidFill>
                  <a:latin typeface="Monaco" charset="0"/>
                  <a:ea typeface="Monaco" charset="0"/>
                  <a:cs typeface="Monaco" charset="0"/>
                </a:rPr>
                <a:t>theme_function</a:t>
              </a:r>
              <a:r>
                <a:rPr lang="en-US" sz="2800" dirty="0">
                  <a:solidFill>
                    <a:srgbClr val="92D050"/>
                  </a:solidFill>
                  <a:latin typeface="Monaco" charset="0"/>
                  <a:ea typeface="Monaco" charset="0"/>
                  <a:cs typeface="Monaco" charset="0"/>
                </a:rPr>
                <a:t> </a:t>
              </a:r>
              <a:r>
                <a:rPr lang="en-US" sz="2800" dirty="0">
                  <a:latin typeface="Monaco" charset="0"/>
                  <a:ea typeface="Monaco" charset="0"/>
                  <a:cs typeface="Monaco" charset="0"/>
                </a:rPr>
                <a:t>+</a:t>
              </a:r>
            </a:p>
            <a:p>
              <a:r>
                <a:rPr lang="en-US" sz="2800" dirty="0">
                  <a:latin typeface="Monaco" charset="0"/>
                  <a:ea typeface="Monaco" charset="0"/>
                  <a:cs typeface="Monaco" charset="0"/>
                </a:rPr>
                <a:t>  </a:t>
              </a:r>
              <a:r>
                <a:rPr lang="en-US" sz="2800" i="1" dirty="0" err="1">
                  <a:solidFill>
                    <a:srgbClr val="92D050"/>
                  </a:solidFill>
                  <a:latin typeface="Monaco" charset="0"/>
                  <a:ea typeface="Monaco" charset="0"/>
                  <a:cs typeface="Monaco" charset="0"/>
                </a:rPr>
                <a:t>scale_function</a:t>
              </a:r>
              <a:r>
                <a:rPr lang="en-US" sz="2800" dirty="0">
                  <a:solidFill>
                    <a:srgbClr val="92D050"/>
                  </a:solidFill>
                  <a:latin typeface="Monaco" charset="0"/>
                  <a:ea typeface="Monaco" charset="0"/>
                  <a:cs typeface="Monaco" charset="0"/>
                </a:rPr>
                <a:t> </a:t>
              </a:r>
              <a:r>
                <a:rPr lang="en-US" sz="2800" dirty="0">
                  <a:latin typeface="Monaco" charset="0"/>
                  <a:ea typeface="Monaco" charset="0"/>
                  <a:cs typeface="Monaco" charset="0"/>
                </a:rPr>
                <a:t>+ </a:t>
              </a:r>
            </a:p>
            <a:p>
              <a:r>
                <a:rPr lang="en-US" sz="2800" dirty="0">
                  <a:latin typeface="Monaco" charset="0"/>
                  <a:ea typeface="Monaco" charset="0"/>
                  <a:cs typeface="Monaco" charset="0"/>
                </a:rPr>
                <a:t>  </a:t>
              </a:r>
              <a:r>
                <a:rPr lang="en-US" sz="2800" i="1" dirty="0" err="1">
                  <a:solidFill>
                    <a:srgbClr val="92D050"/>
                  </a:solidFill>
                  <a:latin typeface="Monaco" charset="0"/>
                  <a:ea typeface="Monaco" charset="0"/>
                  <a:cs typeface="Monaco" charset="0"/>
                </a:rPr>
                <a:t>facet_function</a:t>
              </a:r>
              <a:r>
                <a:rPr lang="en-US" sz="2800" dirty="0">
                  <a:solidFill>
                    <a:srgbClr val="92D050"/>
                  </a:solidFill>
                  <a:latin typeface="Monaco" charset="0"/>
                  <a:ea typeface="Monaco" charset="0"/>
                  <a:cs typeface="Monaco" charset="0"/>
                </a:rPr>
                <a:t> </a:t>
              </a:r>
              <a:r>
                <a:rPr lang="en-US" sz="2800" dirty="0">
                  <a:latin typeface="Monaco" charset="0"/>
                  <a:ea typeface="Monaco" charset="0"/>
                  <a:cs typeface="Monaco" charset="0"/>
                </a:rPr>
                <a:t>+ </a:t>
              </a:r>
            </a:p>
            <a:p>
              <a:r>
                <a:rPr lang="en-US" sz="2800" dirty="0">
                  <a:latin typeface="Monaco" charset="0"/>
                  <a:ea typeface="Monaco" charset="0"/>
                  <a:cs typeface="Monaco" charset="0"/>
                </a:rPr>
                <a:t>  </a:t>
              </a:r>
              <a:r>
                <a:rPr lang="en-US" sz="2800" i="1" dirty="0" err="1">
                  <a:solidFill>
                    <a:srgbClr val="92D050"/>
                  </a:solidFill>
                  <a:latin typeface="Monaco" charset="0"/>
                  <a:ea typeface="Monaco" charset="0"/>
                  <a:cs typeface="Monaco" charset="0"/>
                </a:rPr>
                <a:t>coordinate_function</a:t>
              </a:r>
              <a:r>
                <a:rPr lang="en-US" sz="2800" dirty="0">
                  <a:solidFill>
                    <a:srgbClr val="92D050"/>
                  </a:solidFill>
                  <a:latin typeface="Monaco" charset="0"/>
                  <a:ea typeface="Monaco" charset="0"/>
                  <a:cs typeface="Monaco" charset="0"/>
                </a:rPr>
                <a:t> </a:t>
              </a:r>
              <a:r>
                <a:rPr lang="en-US" sz="2800" dirty="0">
                  <a:latin typeface="Monaco" charset="0"/>
                  <a:ea typeface="Monaco" charset="0"/>
                  <a:cs typeface="Monaco" charset="0"/>
                </a:rPr>
                <a:t>+ </a:t>
              </a:r>
            </a:p>
            <a:p>
              <a:r>
                <a:rPr lang="en-US" sz="2800" dirty="0">
                  <a:latin typeface="Monaco" charset="0"/>
                  <a:ea typeface="Monaco" charset="0"/>
                  <a:cs typeface="Monaco" charset="0"/>
                </a:rPr>
                <a:t>  </a:t>
              </a:r>
              <a:r>
                <a:rPr lang="en-US" sz="2800" dirty="0">
                  <a:solidFill>
                    <a:srgbClr val="92D050"/>
                  </a:solidFill>
                  <a:latin typeface="Monaco" charset="0"/>
                  <a:ea typeface="Monaco" charset="0"/>
                  <a:cs typeface="Monaco" charset="0"/>
                </a:rPr>
                <a:t>...</a:t>
              </a:r>
            </a:p>
          </p:txBody>
        </p:sp>
      </p:grpSp>
      <p:sp>
        <p:nvSpPr>
          <p:cNvPr id="9" name="TextBox 8">
            <a:extLst>
              <a:ext uri="{FF2B5EF4-FFF2-40B4-BE49-F238E27FC236}">
                <a16:creationId xmlns:a16="http://schemas.microsoft.com/office/drawing/2014/main" id="{1EF02AC4-CADE-6345-9259-A715D2B8C0B7}"/>
              </a:ext>
            </a:extLst>
          </p:cNvPr>
          <p:cNvSpPr txBox="1"/>
          <p:nvPr/>
        </p:nvSpPr>
        <p:spPr>
          <a:xfrm>
            <a:off x="10384975" y="2122711"/>
            <a:ext cx="1534886" cy="523220"/>
          </a:xfrm>
          <a:prstGeom prst="rect">
            <a:avLst/>
          </a:prstGeom>
          <a:noFill/>
        </p:spPr>
        <p:txBody>
          <a:bodyPr wrap="square" rtlCol="0">
            <a:spAutoFit/>
          </a:bodyPr>
          <a:lstStyle/>
          <a:p>
            <a:r>
              <a:rPr lang="en-US" sz="2800" dirty="0"/>
              <a:t>Required</a:t>
            </a:r>
          </a:p>
        </p:txBody>
      </p:sp>
      <p:sp>
        <p:nvSpPr>
          <p:cNvPr id="13" name="TextBox 12">
            <a:extLst>
              <a:ext uri="{FF2B5EF4-FFF2-40B4-BE49-F238E27FC236}">
                <a16:creationId xmlns:a16="http://schemas.microsoft.com/office/drawing/2014/main" id="{9B505D64-2609-4648-ADDB-39026DE9CF40}"/>
              </a:ext>
            </a:extLst>
          </p:cNvPr>
          <p:cNvSpPr txBox="1"/>
          <p:nvPr/>
        </p:nvSpPr>
        <p:spPr>
          <a:xfrm>
            <a:off x="10384975" y="3649082"/>
            <a:ext cx="1534886" cy="523220"/>
          </a:xfrm>
          <a:prstGeom prst="rect">
            <a:avLst/>
          </a:prstGeom>
          <a:noFill/>
        </p:spPr>
        <p:txBody>
          <a:bodyPr wrap="square" rtlCol="0">
            <a:spAutoFit/>
          </a:bodyPr>
          <a:lstStyle/>
          <a:p>
            <a:r>
              <a:rPr lang="en-US" sz="2800" dirty="0"/>
              <a:t>Optional</a:t>
            </a:r>
          </a:p>
        </p:txBody>
      </p:sp>
      <p:sp>
        <p:nvSpPr>
          <p:cNvPr id="16" name="Right Bracket 15">
            <a:extLst>
              <a:ext uri="{FF2B5EF4-FFF2-40B4-BE49-F238E27FC236}">
                <a16:creationId xmlns:a16="http://schemas.microsoft.com/office/drawing/2014/main" id="{E3A86563-9EC0-1047-9EC4-52022B7FD27C}"/>
              </a:ext>
            </a:extLst>
          </p:cNvPr>
          <p:cNvSpPr/>
          <p:nvPr/>
        </p:nvSpPr>
        <p:spPr>
          <a:xfrm>
            <a:off x="10009419" y="2955471"/>
            <a:ext cx="228599" cy="1910443"/>
          </a:xfrm>
          <a:prstGeom prst="rightBracket">
            <a:avLst/>
          </a:prstGeom>
          <a:ln w="98425">
            <a:solidFill>
              <a:srgbClr val="92D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Right Bracket 16">
            <a:extLst>
              <a:ext uri="{FF2B5EF4-FFF2-40B4-BE49-F238E27FC236}">
                <a16:creationId xmlns:a16="http://schemas.microsoft.com/office/drawing/2014/main" id="{A1492CE5-FFC4-2244-A2A5-8AE4DE14E819}"/>
              </a:ext>
            </a:extLst>
          </p:cNvPr>
          <p:cNvSpPr/>
          <p:nvPr/>
        </p:nvSpPr>
        <p:spPr>
          <a:xfrm>
            <a:off x="10009419" y="1925909"/>
            <a:ext cx="220433" cy="923776"/>
          </a:xfrm>
          <a:prstGeom prst="rightBracket">
            <a:avLst/>
          </a:prstGeom>
          <a:ln w="98425">
            <a:solidFill>
              <a:schemeClr val="accent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42475529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5509200"/>
          </a:xfrm>
          <a:prstGeom prst="rect">
            <a:avLst/>
          </a:prstGeom>
          <a:noFill/>
        </p:spPr>
        <p:txBody>
          <a:bodyPr wrap="square" rtlCol="0">
            <a:spAutoFit/>
          </a:bodyPr>
          <a:lstStyle/>
          <a:p>
            <a:r>
              <a:rPr lang="en-US" sz="3600" dirty="0"/>
              <a:t>Goals</a:t>
            </a:r>
          </a:p>
          <a:p>
            <a:pPr marL="514350" indent="-514350">
              <a:buAutoNum type="arabicPeriod"/>
            </a:pPr>
            <a:r>
              <a:rPr lang="en-US" sz="2800" dirty="0"/>
              <a:t>Appreciate the importance of visualization for understanding data</a:t>
            </a:r>
          </a:p>
          <a:p>
            <a:pPr marL="514350" indent="-514350">
              <a:buAutoNum type="arabicPeriod"/>
            </a:pPr>
            <a:r>
              <a:rPr lang="en-US" sz="2800" dirty="0"/>
              <a:t>Learn how to use ggplot2 to visualize data</a:t>
            </a:r>
          </a:p>
          <a:p>
            <a:pPr marL="514350" indent="-514350">
              <a:buAutoNum type="arabicPeriod"/>
            </a:pPr>
            <a:endParaRPr lang="en-US" sz="2800" dirty="0"/>
          </a:p>
          <a:p>
            <a:r>
              <a:rPr lang="en-US" sz="3600" dirty="0"/>
              <a:t>Objectives</a:t>
            </a:r>
          </a:p>
          <a:p>
            <a:pPr marL="514350" indent="-514350">
              <a:buAutoNum type="arabicPeriod"/>
            </a:pPr>
            <a:r>
              <a:rPr lang="en-US" sz="2800" dirty="0"/>
              <a:t>Know the 3-step approach to make any kind of graph </a:t>
            </a:r>
          </a:p>
          <a:p>
            <a:pPr marL="514350" indent="-514350">
              <a:buAutoNum type="arabicPeriod"/>
            </a:pPr>
            <a:r>
              <a:rPr lang="en-US" sz="2800" dirty="0"/>
              <a:t>Define “aesthetic” and explain how aesthetic mappings relate variables of a data frame to graphic markings on a graph</a:t>
            </a:r>
          </a:p>
          <a:p>
            <a:pPr marL="514350" indent="-514350">
              <a:buAutoNum type="arabicPeriod"/>
            </a:pPr>
            <a:r>
              <a:rPr lang="en-US" sz="2800" dirty="0"/>
              <a:t>Define “</a:t>
            </a:r>
            <a:r>
              <a:rPr lang="en-US" sz="2800" dirty="0" err="1"/>
              <a:t>geom</a:t>
            </a:r>
            <a:r>
              <a:rPr lang="en-US" sz="2800" dirty="0"/>
              <a:t>” and explain how </a:t>
            </a:r>
            <a:r>
              <a:rPr lang="en-US" sz="2800" dirty="0" err="1"/>
              <a:t>geom</a:t>
            </a:r>
            <a:r>
              <a:rPr lang="en-US" sz="2800" dirty="0"/>
              <a:t> functions create layers of a graph</a:t>
            </a:r>
          </a:p>
          <a:p>
            <a:pPr marL="514350" indent="-514350">
              <a:buAutoNum type="arabicPeriod"/>
            </a:pPr>
            <a:r>
              <a:rPr lang="en-US" sz="2800" dirty="0"/>
              <a:t>Distinguish between setting vs mapping aesthetics</a:t>
            </a:r>
          </a:p>
          <a:p>
            <a:pPr marL="514350" indent="-514350">
              <a:buAutoNum type="arabicPeriod"/>
            </a:pPr>
            <a:r>
              <a:rPr lang="en-US" sz="2800" dirty="0"/>
              <a:t>Distinguish between global vs local settings</a:t>
            </a:r>
          </a:p>
        </p:txBody>
      </p:sp>
    </p:spTree>
    <p:extLst>
      <p:ext uri="{BB962C8B-B14F-4D97-AF65-F5344CB8AC3E}">
        <p14:creationId xmlns:p14="http://schemas.microsoft.com/office/powerpoint/2010/main" val="1813097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Your Turn 2</a:t>
            </a:r>
          </a:p>
        </p:txBody>
      </p:sp>
      <p:sp>
        <p:nvSpPr>
          <p:cNvPr id="3" name="Text Placeholder 2"/>
          <p:cNvSpPr>
            <a:spLocks noGrp="1"/>
          </p:cNvSpPr>
          <p:nvPr>
            <p:ph type="body" sz="quarter" idx="13"/>
          </p:nvPr>
        </p:nvSpPr>
        <p:spPr>
          <a:xfrm>
            <a:off x="1024128" y="2238375"/>
            <a:ext cx="9720072" cy="1965135"/>
          </a:xfrm>
        </p:spPr>
        <p:txBody>
          <a:bodyPr>
            <a:normAutofit fontScale="77500" lnSpcReduction="20000"/>
          </a:bodyPr>
          <a:lstStyle/>
          <a:p>
            <a:pPr marL="0" indent="0">
              <a:buNone/>
            </a:pPr>
            <a:r>
              <a:rPr lang="en-US" dirty="0"/>
              <a:t>Type the following code in the console to make a graph.</a:t>
            </a:r>
          </a:p>
          <a:p>
            <a:pPr marL="0" indent="0">
              <a:buNone/>
            </a:pPr>
            <a:r>
              <a:rPr lang="en-US" dirty="0"/>
              <a:t>Pay attention to the spelling, capitalization, and parentheses!</a:t>
            </a:r>
          </a:p>
          <a:p>
            <a:pPr marL="0" indent="0">
              <a:buNone/>
            </a:pPr>
            <a:endParaRPr lang="en-US" dirty="0"/>
          </a:p>
          <a:p>
            <a:pPr marL="0" indent="0">
              <a:buNone/>
            </a:pPr>
            <a:endParaRPr lang="en-US" dirty="0"/>
          </a:p>
        </p:txBody>
      </p:sp>
      <p:grpSp>
        <p:nvGrpSpPr>
          <p:cNvPr id="4" name="Group 3">
            <a:extLst>
              <a:ext uri="{FF2B5EF4-FFF2-40B4-BE49-F238E27FC236}">
                <a16:creationId xmlns:a16="http://schemas.microsoft.com/office/drawing/2014/main" id="{3813AC5B-1162-7E4C-A3DA-77EA1D8F06E6}"/>
              </a:ext>
            </a:extLst>
          </p:cNvPr>
          <p:cNvGrpSpPr/>
          <p:nvPr/>
        </p:nvGrpSpPr>
        <p:grpSpPr>
          <a:xfrm>
            <a:off x="1024128" y="4307885"/>
            <a:ext cx="9856737" cy="932856"/>
            <a:chOff x="2080825" y="3162925"/>
            <a:chExt cx="8090002" cy="655320"/>
          </a:xfrm>
        </p:grpSpPr>
        <p:sp>
          <p:nvSpPr>
            <p:cNvPr id="5" name="Rectangle 4">
              <a:extLst>
                <a:ext uri="{FF2B5EF4-FFF2-40B4-BE49-F238E27FC236}">
                  <a16:creationId xmlns:a16="http://schemas.microsoft.com/office/drawing/2014/main" id="{BA21940D-4892-1347-8A0E-4D8676AD00A8}"/>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ED9956C-5083-4C49-B024-3499DC1CA1BC}"/>
                </a:ext>
              </a:extLst>
            </p:cNvPr>
            <p:cNvSpPr txBox="1"/>
            <p:nvPr/>
          </p:nvSpPr>
          <p:spPr>
            <a:xfrm>
              <a:off x="2080825" y="3235065"/>
              <a:ext cx="8090002" cy="373646"/>
            </a:xfrm>
            <a:prstGeom prst="rect">
              <a:avLst/>
            </a:prstGeom>
            <a:noFill/>
          </p:spPr>
          <p:txBody>
            <a:bodyPr wrap="square" rtlCol="0">
              <a:spAutoFit/>
            </a:bodyPr>
            <a:lstStyle/>
            <a:p>
              <a:r>
                <a:rPr lang="en-US" sz="2000" dirty="0" err="1">
                  <a:solidFill>
                    <a:schemeClr val="accent2"/>
                  </a:solidFill>
                  <a:latin typeface="Monaco" pitchFamily="2" charset="77"/>
                  <a:ea typeface="Menlo" panose="020B0609030804020204" pitchFamily="49" charset="0"/>
                  <a:cs typeface="Menlo" panose="020B0609030804020204" pitchFamily="49" charset="0"/>
                </a:rPr>
                <a:t>ggplot</a:t>
              </a:r>
              <a:r>
                <a:rPr lang="en-US" sz="2000" dirty="0">
                  <a:solidFill>
                    <a:schemeClr val="accent2"/>
                  </a:solidFill>
                  <a:latin typeface="Monaco" pitchFamily="2" charset="77"/>
                  <a:ea typeface="Menlo" panose="020B0609030804020204" pitchFamily="49" charset="0"/>
                  <a:cs typeface="Menlo" panose="020B0609030804020204" pitchFamily="49" charset="0"/>
                </a:rPr>
                <a:t>(data = orders) + </a:t>
              </a:r>
            </a:p>
            <a:p>
              <a:r>
                <a:rPr lang="en-US" sz="2000" dirty="0">
                  <a:solidFill>
                    <a:schemeClr val="accent2"/>
                  </a:solidFill>
                  <a:latin typeface="Monaco" pitchFamily="2" charset="77"/>
                  <a:ea typeface="Menlo" panose="020B0609030804020204" pitchFamily="49" charset="0"/>
                  <a:cs typeface="Menlo" panose="020B0609030804020204" pitchFamily="49" charset="0"/>
                </a:rPr>
                <a:t>  </a:t>
              </a:r>
              <a:r>
                <a:rPr lang="en-US" sz="2000" dirty="0" err="1">
                  <a:solidFill>
                    <a:schemeClr val="accent2"/>
                  </a:solidFill>
                  <a:latin typeface="Monaco" pitchFamily="2" charset="77"/>
                  <a:ea typeface="Menlo" panose="020B0609030804020204" pitchFamily="49" charset="0"/>
                  <a:cs typeface="Menlo" panose="020B0609030804020204" pitchFamily="49" charset="0"/>
                </a:rPr>
                <a:t>geom_point</a:t>
              </a:r>
              <a:r>
                <a:rPr lang="en-US" sz="2000" dirty="0">
                  <a:solidFill>
                    <a:schemeClr val="accent2"/>
                  </a:solidFill>
                  <a:latin typeface="Monaco" pitchFamily="2" charset="77"/>
                  <a:ea typeface="Menlo" panose="020B0609030804020204" pitchFamily="49" charset="0"/>
                  <a:cs typeface="Menlo" panose="020B0609030804020204" pitchFamily="49" charset="0"/>
                </a:rPr>
                <a:t>(mapping = </a:t>
              </a:r>
              <a:r>
                <a:rPr lang="en-US" sz="2000" dirty="0" err="1">
                  <a:solidFill>
                    <a:schemeClr val="accent2"/>
                  </a:solidFill>
                  <a:latin typeface="Monaco" pitchFamily="2" charset="77"/>
                  <a:ea typeface="Menlo" panose="020B0609030804020204" pitchFamily="49" charset="0"/>
                  <a:cs typeface="Menlo" panose="020B0609030804020204" pitchFamily="49" charset="0"/>
                </a:rPr>
                <a:t>aes</a:t>
              </a:r>
              <a:r>
                <a:rPr lang="en-US" sz="2000" dirty="0">
                  <a:solidFill>
                    <a:schemeClr val="accent2"/>
                  </a:solidFill>
                  <a:latin typeface="Monaco" pitchFamily="2" charset="77"/>
                  <a:ea typeface="Menlo" panose="020B0609030804020204" pitchFamily="49" charset="0"/>
                  <a:cs typeface="Menlo" panose="020B0609030804020204" pitchFamily="49" charset="0"/>
                </a:rPr>
                <a:t>(x = </a:t>
              </a:r>
              <a:r>
                <a:rPr lang="en-US" sz="2000" dirty="0" err="1">
                  <a:solidFill>
                    <a:schemeClr val="accent2"/>
                  </a:solidFill>
                  <a:latin typeface="Monaco" pitchFamily="2" charset="77"/>
                  <a:ea typeface="Menlo" panose="020B0609030804020204" pitchFamily="49" charset="0"/>
                  <a:cs typeface="Menlo" panose="020B0609030804020204" pitchFamily="49" charset="0"/>
                </a:rPr>
                <a:t>order_time</a:t>
              </a:r>
              <a:r>
                <a:rPr lang="en-US" sz="2000" dirty="0">
                  <a:solidFill>
                    <a:schemeClr val="accent2"/>
                  </a:solidFill>
                  <a:latin typeface="Monaco" pitchFamily="2" charset="77"/>
                  <a:ea typeface="Menlo" panose="020B0609030804020204" pitchFamily="49" charset="0"/>
                  <a:cs typeface="Menlo" panose="020B0609030804020204" pitchFamily="49" charset="0"/>
                </a:rPr>
                <a:t>, y = </a:t>
              </a:r>
              <a:r>
                <a:rPr lang="en-US" sz="2000" dirty="0" err="1">
                  <a:solidFill>
                    <a:schemeClr val="accent2"/>
                  </a:solidFill>
                  <a:latin typeface="Monaco" pitchFamily="2" charset="77"/>
                  <a:ea typeface="Menlo" panose="020B0609030804020204" pitchFamily="49" charset="0"/>
                  <a:cs typeface="Menlo" panose="020B0609030804020204" pitchFamily="49" charset="0"/>
                </a:rPr>
                <a:t>result_time</a:t>
              </a:r>
              <a:r>
                <a:rPr lang="en-US" sz="2000" dirty="0">
                  <a:solidFill>
                    <a:schemeClr val="accent2"/>
                  </a:solidFill>
                  <a:latin typeface="Monaco" pitchFamily="2" charset="77"/>
                  <a:ea typeface="Menlo" panose="020B0609030804020204" pitchFamily="49" charset="0"/>
                  <a:cs typeface="Menlo" panose="020B0609030804020204" pitchFamily="49" charset="0"/>
                </a:rPr>
                <a:t>))</a:t>
              </a:r>
            </a:p>
          </p:txBody>
        </p:sp>
      </p:grpSp>
    </p:spTree>
    <p:extLst>
      <p:ext uri="{BB962C8B-B14F-4D97-AF65-F5344CB8AC3E}">
        <p14:creationId xmlns:p14="http://schemas.microsoft.com/office/powerpoint/2010/main" val="3630045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E9412E7-073B-094B-81EF-A75167B71217}"/>
              </a:ext>
            </a:extLst>
          </p:cNvPr>
          <p:cNvGrpSpPr/>
          <p:nvPr/>
        </p:nvGrpSpPr>
        <p:grpSpPr>
          <a:xfrm>
            <a:off x="1365322" y="5595565"/>
            <a:ext cx="9856737" cy="932856"/>
            <a:chOff x="2080825" y="3162925"/>
            <a:chExt cx="8090002" cy="655320"/>
          </a:xfrm>
        </p:grpSpPr>
        <p:sp>
          <p:nvSpPr>
            <p:cNvPr id="8" name="Rectangle 7">
              <a:extLst>
                <a:ext uri="{FF2B5EF4-FFF2-40B4-BE49-F238E27FC236}">
                  <a16:creationId xmlns:a16="http://schemas.microsoft.com/office/drawing/2014/main" id="{0E37BB30-3967-2740-8DF0-E592AA429A5F}"/>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87C80E5-2F82-7748-81DF-5C8A58B1D68B}"/>
                </a:ext>
              </a:extLst>
            </p:cNvPr>
            <p:cNvSpPr txBox="1"/>
            <p:nvPr/>
          </p:nvSpPr>
          <p:spPr>
            <a:xfrm>
              <a:off x="2080825" y="3235065"/>
              <a:ext cx="8090002" cy="373646"/>
            </a:xfrm>
            <a:prstGeom prst="rect">
              <a:avLst/>
            </a:prstGeom>
            <a:noFill/>
          </p:spPr>
          <p:txBody>
            <a:bodyPr wrap="square" rtlCol="0">
              <a:spAutoFit/>
            </a:bodyPr>
            <a:lstStyle/>
            <a:p>
              <a:r>
                <a:rPr lang="en-US" sz="2000" dirty="0" err="1">
                  <a:solidFill>
                    <a:schemeClr val="accent2"/>
                  </a:solidFill>
                  <a:latin typeface="Monaco" pitchFamily="2" charset="77"/>
                  <a:ea typeface="Menlo" panose="020B0609030804020204" pitchFamily="49" charset="0"/>
                  <a:cs typeface="Menlo" panose="020B0609030804020204" pitchFamily="49" charset="0"/>
                </a:rPr>
                <a:t>ggplot</a:t>
              </a:r>
              <a:r>
                <a:rPr lang="en-US" sz="2000" dirty="0">
                  <a:solidFill>
                    <a:schemeClr val="accent2"/>
                  </a:solidFill>
                  <a:latin typeface="Monaco" pitchFamily="2" charset="77"/>
                  <a:ea typeface="Menlo" panose="020B0609030804020204" pitchFamily="49" charset="0"/>
                  <a:cs typeface="Menlo" panose="020B0609030804020204" pitchFamily="49" charset="0"/>
                </a:rPr>
                <a:t>(data = orders) + </a:t>
              </a:r>
            </a:p>
            <a:p>
              <a:r>
                <a:rPr lang="en-US" sz="2000" dirty="0">
                  <a:solidFill>
                    <a:schemeClr val="accent2"/>
                  </a:solidFill>
                  <a:latin typeface="Monaco" pitchFamily="2" charset="77"/>
                  <a:ea typeface="Menlo" panose="020B0609030804020204" pitchFamily="49" charset="0"/>
                  <a:cs typeface="Menlo" panose="020B0609030804020204" pitchFamily="49" charset="0"/>
                </a:rPr>
                <a:t>  </a:t>
              </a:r>
              <a:r>
                <a:rPr lang="en-US" sz="2000" dirty="0" err="1">
                  <a:solidFill>
                    <a:schemeClr val="accent2"/>
                  </a:solidFill>
                  <a:latin typeface="Monaco" pitchFamily="2" charset="77"/>
                  <a:ea typeface="Menlo" panose="020B0609030804020204" pitchFamily="49" charset="0"/>
                  <a:cs typeface="Menlo" panose="020B0609030804020204" pitchFamily="49" charset="0"/>
                </a:rPr>
                <a:t>geom_point</a:t>
              </a:r>
              <a:r>
                <a:rPr lang="en-US" sz="2000" dirty="0">
                  <a:solidFill>
                    <a:schemeClr val="accent2"/>
                  </a:solidFill>
                  <a:latin typeface="Monaco" pitchFamily="2" charset="77"/>
                  <a:ea typeface="Menlo" panose="020B0609030804020204" pitchFamily="49" charset="0"/>
                  <a:cs typeface="Menlo" panose="020B0609030804020204" pitchFamily="49" charset="0"/>
                </a:rPr>
                <a:t>(mapping = </a:t>
              </a:r>
              <a:r>
                <a:rPr lang="en-US" sz="2000" dirty="0" err="1">
                  <a:solidFill>
                    <a:schemeClr val="accent2"/>
                  </a:solidFill>
                  <a:latin typeface="Monaco" pitchFamily="2" charset="77"/>
                  <a:ea typeface="Menlo" panose="020B0609030804020204" pitchFamily="49" charset="0"/>
                  <a:cs typeface="Menlo" panose="020B0609030804020204" pitchFamily="49" charset="0"/>
                </a:rPr>
                <a:t>aes</a:t>
              </a:r>
              <a:r>
                <a:rPr lang="en-US" sz="2000" dirty="0">
                  <a:solidFill>
                    <a:schemeClr val="accent2"/>
                  </a:solidFill>
                  <a:latin typeface="Monaco" pitchFamily="2" charset="77"/>
                  <a:ea typeface="Menlo" panose="020B0609030804020204" pitchFamily="49" charset="0"/>
                  <a:cs typeface="Menlo" panose="020B0609030804020204" pitchFamily="49" charset="0"/>
                </a:rPr>
                <a:t>(x = </a:t>
              </a:r>
              <a:r>
                <a:rPr lang="en-US" sz="2000" dirty="0" err="1">
                  <a:solidFill>
                    <a:schemeClr val="accent2"/>
                  </a:solidFill>
                  <a:latin typeface="Monaco" pitchFamily="2" charset="77"/>
                  <a:ea typeface="Menlo" panose="020B0609030804020204" pitchFamily="49" charset="0"/>
                  <a:cs typeface="Menlo" panose="020B0609030804020204" pitchFamily="49" charset="0"/>
                </a:rPr>
                <a:t>order_time</a:t>
              </a:r>
              <a:r>
                <a:rPr lang="en-US" sz="2000" dirty="0">
                  <a:solidFill>
                    <a:schemeClr val="accent2"/>
                  </a:solidFill>
                  <a:latin typeface="Monaco" pitchFamily="2" charset="77"/>
                  <a:ea typeface="Menlo" panose="020B0609030804020204" pitchFamily="49" charset="0"/>
                  <a:cs typeface="Menlo" panose="020B0609030804020204" pitchFamily="49" charset="0"/>
                </a:rPr>
                <a:t>, y = </a:t>
              </a:r>
              <a:r>
                <a:rPr lang="en-US" sz="2000" dirty="0" err="1">
                  <a:solidFill>
                    <a:schemeClr val="accent2"/>
                  </a:solidFill>
                  <a:latin typeface="Monaco" pitchFamily="2" charset="77"/>
                  <a:ea typeface="Menlo" panose="020B0609030804020204" pitchFamily="49" charset="0"/>
                  <a:cs typeface="Menlo" panose="020B0609030804020204" pitchFamily="49" charset="0"/>
                </a:rPr>
                <a:t>result_time</a:t>
              </a:r>
              <a:r>
                <a:rPr lang="en-US" sz="2000" dirty="0">
                  <a:solidFill>
                    <a:schemeClr val="accent2"/>
                  </a:solidFill>
                  <a:latin typeface="Monaco" pitchFamily="2" charset="77"/>
                  <a:ea typeface="Menlo" panose="020B0609030804020204" pitchFamily="49" charset="0"/>
                  <a:cs typeface="Menlo" panose="020B0609030804020204" pitchFamily="49" charset="0"/>
                </a:rPr>
                <a:t>))</a:t>
              </a:r>
            </a:p>
          </p:txBody>
        </p:sp>
      </p:grpSp>
      <p:pic>
        <p:nvPicPr>
          <p:cNvPr id="10" name="Picture 9">
            <a:extLst>
              <a:ext uri="{FF2B5EF4-FFF2-40B4-BE49-F238E27FC236}">
                <a16:creationId xmlns:a16="http://schemas.microsoft.com/office/drawing/2014/main" id="{FFCDB2A8-4C35-CA46-A508-FE44B0C00F0E}"/>
              </a:ext>
            </a:extLst>
          </p:cNvPr>
          <p:cNvPicPr>
            <a:picLocks noChangeAspect="1"/>
          </p:cNvPicPr>
          <p:nvPr/>
        </p:nvPicPr>
        <p:blipFill>
          <a:blip r:embed="rId3"/>
          <a:stretch>
            <a:fillRect/>
          </a:stretch>
        </p:blipFill>
        <p:spPr>
          <a:xfrm>
            <a:off x="2454474" y="504967"/>
            <a:ext cx="7678434" cy="4881368"/>
          </a:xfrm>
          <a:prstGeom prst="rect">
            <a:avLst/>
          </a:prstGeom>
        </p:spPr>
      </p:pic>
    </p:spTree>
    <p:extLst>
      <p:ext uri="{BB962C8B-B14F-4D97-AF65-F5344CB8AC3E}">
        <p14:creationId xmlns:p14="http://schemas.microsoft.com/office/powerpoint/2010/main" val="4303240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E9412E7-073B-094B-81EF-A75167B71217}"/>
              </a:ext>
            </a:extLst>
          </p:cNvPr>
          <p:cNvGrpSpPr/>
          <p:nvPr/>
        </p:nvGrpSpPr>
        <p:grpSpPr>
          <a:xfrm>
            <a:off x="1365322" y="5595565"/>
            <a:ext cx="9856737" cy="932856"/>
            <a:chOff x="2080825" y="3162925"/>
            <a:chExt cx="8090002" cy="655320"/>
          </a:xfrm>
        </p:grpSpPr>
        <p:sp>
          <p:nvSpPr>
            <p:cNvPr id="8" name="Rectangle 7">
              <a:extLst>
                <a:ext uri="{FF2B5EF4-FFF2-40B4-BE49-F238E27FC236}">
                  <a16:creationId xmlns:a16="http://schemas.microsoft.com/office/drawing/2014/main" id="{0E37BB30-3967-2740-8DF0-E592AA429A5F}"/>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887C80E5-2F82-7748-81DF-5C8A58B1D68B}"/>
                </a:ext>
              </a:extLst>
            </p:cNvPr>
            <p:cNvSpPr txBox="1"/>
            <p:nvPr/>
          </p:nvSpPr>
          <p:spPr>
            <a:xfrm>
              <a:off x="2080825" y="3235065"/>
              <a:ext cx="8090002" cy="373646"/>
            </a:xfrm>
            <a:prstGeom prst="rect">
              <a:avLst/>
            </a:prstGeom>
            <a:noFill/>
          </p:spPr>
          <p:txBody>
            <a:bodyPr wrap="square" rtlCol="0">
              <a:spAutoFit/>
            </a:bodyPr>
            <a:lstStyle/>
            <a:p>
              <a:r>
                <a:rPr lang="en-US" sz="2000" dirty="0" err="1">
                  <a:solidFill>
                    <a:schemeClr val="accent2"/>
                  </a:solidFill>
                  <a:latin typeface="Monaco" pitchFamily="2" charset="77"/>
                  <a:ea typeface="Menlo" panose="020B0609030804020204" pitchFamily="49" charset="0"/>
                  <a:cs typeface="Menlo" panose="020B0609030804020204" pitchFamily="49" charset="0"/>
                </a:rPr>
                <a:t>ggplot</a:t>
              </a:r>
              <a:r>
                <a:rPr lang="en-US" sz="2000" dirty="0">
                  <a:solidFill>
                    <a:schemeClr val="accent2"/>
                  </a:solidFill>
                  <a:latin typeface="Monaco" pitchFamily="2" charset="77"/>
                  <a:ea typeface="Menlo" panose="020B0609030804020204" pitchFamily="49" charset="0"/>
                  <a:cs typeface="Menlo" panose="020B0609030804020204" pitchFamily="49" charset="0"/>
                </a:rPr>
                <a:t>(data = orders) + </a:t>
              </a:r>
            </a:p>
            <a:p>
              <a:r>
                <a:rPr lang="en-US" sz="2000" dirty="0">
                  <a:solidFill>
                    <a:schemeClr val="accent2"/>
                  </a:solidFill>
                  <a:latin typeface="Monaco" pitchFamily="2" charset="77"/>
                  <a:ea typeface="Menlo" panose="020B0609030804020204" pitchFamily="49" charset="0"/>
                  <a:cs typeface="Menlo" panose="020B0609030804020204" pitchFamily="49" charset="0"/>
                </a:rPr>
                <a:t>  </a:t>
              </a:r>
              <a:r>
                <a:rPr lang="en-US" sz="2000" dirty="0" err="1">
                  <a:solidFill>
                    <a:schemeClr val="accent2"/>
                  </a:solidFill>
                  <a:latin typeface="Monaco" pitchFamily="2" charset="77"/>
                  <a:ea typeface="Menlo" panose="020B0609030804020204" pitchFamily="49" charset="0"/>
                  <a:cs typeface="Menlo" panose="020B0609030804020204" pitchFamily="49" charset="0"/>
                </a:rPr>
                <a:t>geom_point</a:t>
              </a:r>
              <a:r>
                <a:rPr lang="en-US" sz="2000" dirty="0">
                  <a:solidFill>
                    <a:schemeClr val="accent2"/>
                  </a:solidFill>
                  <a:latin typeface="Monaco" pitchFamily="2" charset="77"/>
                  <a:ea typeface="Menlo" panose="020B0609030804020204" pitchFamily="49" charset="0"/>
                  <a:cs typeface="Menlo" panose="020B0609030804020204" pitchFamily="49" charset="0"/>
                </a:rPr>
                <a:t>(mapping = </a:t>
              </a:r>
              <a:r>
                <a:rPr lang="en-US" sz="2000" dirty="0" err="1">
                  <a:solidFill>
                    <a:schemeClr val="accent2"/>
                  </a:solidFill>
                  <a:latin typeface="Monaco" pitchFamily="2" charset="77"/>
                  <a:ea typeface="Menlo" panose="020B0609030804020204" pitchFamily="49" charset="0"/>
                  <a:cs typeface="Menlo" panose="020B0609030804020204" pitchFamily="49" charset="0"/>
                </a:rPr>
                <a:t>aes</a:t>
              </a:r>
              <a:r>
                <a:rPr lang="en-US" sz="2000" dirty="0">
                  <a:solidFill>
                    <a:schemeClr val="accent2"/>
                  </a:solidFill>
                  <a:latin typeface="Monaco" pitchFamily="2" charset="77"/>
                  <a:ea typeface="Menlo" panose="020B0609030804020204" pitchFamily="49" charset="0"/>
                  <a:cs typeface="Menlo" panose="020B0609030804020204" pitchFamily="49" charset="0"/>
                </a:rPr>
                <a:t>(x = </a:t>
              </a:r>
              <a:r>
                <a:rPr lang="en-US" sz="2000" dirty="0" err="1">
                  <a:solidFill>
                    <a:schemeClr val="accent2"/>
                  </a:solidFill>
                  <a:latin typeface="Monaco" pitchFamily="2" charset="77"/>
                  <a:ea typeface="Menlo" panose="020B0609030804020204" pitchFamily="49" charset="0"/>
                  <a:cs typeface="Menlo" panose="020B0609030804020204" pitchFamily="49" charset="0"/>
                </a:rPr>
                <a:t>order_time</a:t>
              </a:r>
              <a:r>
                <a:rPr lang="en-US" sz="2000" dirty="0">
                  <a:solidFill>
                    <a:schemeClr val="accent2"/>
                  </a:solidFill>
                  <a:latin typeface="Monaco" pitchFamily="2" charset="77"/>
                  <a:ea typeface="Menlo" panose="020B0609030804020204" pitchFamily="49" charset="0"/>
                  <a:cs typeface="Menlo" panose="020B0609030804020204" pitchFamily="49" charset="0"/>
                </a:rPr>
                <a:t>, y = </a:t>
              </a:r>
              <a:r>
                <a:rPr lang="en-US" sz="2000" dirty="0" err="1">
                  <a:solidFill>
                    <a:schemeClr val="accent2"/>
                  </a:solidFill>
                  <a:latin typeface="Monaco" pitchFamily="2" charset="77"/>
                  <a:ea typeface="Menlo" panose="020B0609030804020204" pitchFamily="49" charset="0"/>
                  <a:cs typeface="Menlo" panose="020B0609030804020204" pitchFamily="49" charset="0"/>
                </a:rPr>
                <a:t>result_time</a:t>
              </a:r>
              <a:r>
                <a:rPr lang="en-US" sz="2000" dirty="0">
                  <a:solidFill>
                    <a:schemeClr val="accent2"/>
                  </a:solidFill>
                  <a:latin typeface="Monaco" pitchFamily="2" charset="77"/>
                  <a:ea typeface="Menlo" panose="020B0609030804020204" pitchFamily="49" charset="0"/>
                  <a:cs typeface="Menlo" panose="020B0609030804020204" pitchFamily="49" charset="0"/>
                </a:rPr>
                <a:t>))</a:t>
              </a:r>
            </a:p>
          </p:txBody>
        </p:sp>
      </p:grpSp>
      <p:pic>
        <p:nvPicPr>
          <p:cNvPr id="10" name="Picture 9">
            <a:extLst>
              <a:ext uri="{FF2B5EF4-FFF2-40B4-BE49-F238E27FC236}">
                <a16:creationId xmlns:a16="http://schemas.microsoft.com/office/drawing/2014/main" id="{FFCDB2A8-4C35-CA46-A508-FE44B0C00F0E}"/>
              </a:ext>
            </a:extLst>
          </p:cNvPr>
          <p:cNvPicPr>
            <a:picLocks noChangeAspect="1"/>
          </p:cNvPicPr>
          <p:nvPr/>
        </p:nvPicPr>
        <p:blipFill>
          <a:blip r:embed="rId3"/>
          <a:stretch>
            <a:fillRect/>
          </a:stretch>
        </p:blipFill>
        <p:spPr>
          <a:xfrm>
            <a:off x="2454474" y="504967"/>
            <a:ext cx="7678434" cy="4881368"/>
          </a:xfrm>
          <a:prstGeom prst="rect">
            <a:avLst/>
          </a:prstGeom>
        </p:spPr>
      </p:pic>
      <p:sp>
        <p:nvSpPr>
          <p:cNvPr id="3" name="Rectangle 2">
            <a:extLst>
              <a:ext uri="{FF2B5EF4-FFF2-40B4-BE49-F238E27FC236}">
                <a16:creationId xmlns:a16="http://schemas.microsoft.com/office/drawing/2014/main" id="{31074FA9-EA15-9849-82BB-48D78C83F267}"/>
              </a:ext>
            </a:extLst>
          </p:cNvPr>
          <p:cNvSpPr/>
          <p:nvPr/>
        </p:nvSpPr>
        <p:spPr>
          <a:xfrm>
            <a:off x="2078182" y="295737"/>
            <a:ext cx="8645236" cy="509059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1">
            <a:extLst>
              <a:ext uri="{FF2B5EF4-FFF2-40B4-BE49-F238E27FC236}">
                <a16:creationId xmlns:a16="http://schemas.microsoft.com/office/drawing/2014/main" id="{D0B8080E-AF5D-2A4D-88D6-913687F2F8D1}"/>
              </a:ext>
            </a:extLst>
          </p:cNvPr>
          <p:cNvPicPr>
            <a:picLocks noChangeAspect="1"/>
          </p:cNvPicPr>
          <p:nvPr/>
        </p:nvPicPr>
        <p:blipFill>
          <a:blip r:embed="rId4"/>
          <a:stretch>
            <a:fillRect/>
          </a:stretch>
        </p:blipFill>
        <p:spPr>
          <a:xfrm>
            <a:off x="1601376" y="3858319"/>
            <a:ext cx="9384628" cy="796808"/>
          </a:xfrm>
          <a:prstGeom prst="rect">
            <a:avLst/>
          </a:prstGeom>
        </p:spPr>
      </p:pic>
      <p:sp>
        <p:nvSpPr>
          <p:cNvPr id="5" name="TextBox 4">
            <a:extLst>
              <a:ext uri="{FF2B5EF4-FFF2-40B4-BE49-F238E27FC236}">
                <a16:creationId xmlns:a16="http://schemas.microsoft.com/office/drawing/2014/main" id="{62C015E0-C859-1A40-A8B8-5C428E614C8A}"/>
              </a:ext>
            </a:extLst>
          </p:cNvPr>
          <p:cNvSpPr txBox="1"/>
          <p:nvPr/>
        </p:nvSpPr>
        <p:spPr>
          <a:xfrm>
            <a:off x="1601376" y="734291"/>
            <a:ext cx="9384628" cy="2062103"/>
          </a:xfrm>
          <a:prstGeom prst="rect">
            <a:avLst/>
          </a:prstGeom>
          <a:noFill/>
        </p:spPr>
        <p:txBody>
          <a:bodyPr wrap="square" rtlCol="0">
            <a:spAutoFit/>
          </a:bodyPr>
          <a:lstStyle/>
          <a:p>
            <a:r>
              <a:rPr lang="en-US" sz="3200" dirty="0"/>
              <a:t>When you run this code, you will get what looks like an error but is actually just a message. R lets you know that some of the rows did not have data for </a:t>
            </a:r>
            <a:r>
              <a:rPr lang="en-US" sz="3200" dirty="0" err="1"/>
              <a:t>order_time</a:t>
            </a:r>
            <a:r>
              <a:rPr lang="en-US" sz="3200" dirty="0"/>
              <a:t> and/or </a:t>
            </a:r>
            <a:r>
              <a:rPr lang="en-US" sz="3200" dirty="0" err="1"/>
              <a:t>result_time</a:t>
            </a:r>
            <a:r>
              <a:rPr lang="en-US" sz="3200" dirty="0"/>
              <a:t> so those points were not plotted.</a:t>
            </a:r>
          </a:p>
        </p:txBody>
      </p:sp>
    </p:spTree>
    <p:extLst>
      <p:ext uri="{BB962C8B-B14F-4D97-AF65-F5344CB8AC3E}">
        <p14:creationId xmlns:p14="http://schemas.microsoft.com/office/powerpoint/2010/main" val="24928246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C5B018A-D7A0-344C-B0D4-20E17F660902}"/>
              </a:ext>
            </a:extLst>
          </p:cNvPr>
          <p:cNvPicPr>
            <a:picLocks noChangeAspect="1"/>
          </p:cNvPicPr>
          <p:nvPr/>
        </p:nvPicPr>
        <p:blipFill>
          <a:blip r:embed="rId3"/>
          <a:stretch>
            <a:fillRect/>
          </a:stretch>
        </p:blipFill>
        <p:spPr>
          <a:xfrm>
            <a:off x="3976407" y="1536799"/>
            <a:ext cx="4157300" cy="3925517"/>
          </a:xfrm>
          <a:prstGeom prst="rect">
            <a:avLst/>
          </a:prstGeom>
        </p:spPr>
      </p:pic>
    </p:spTree>
    <p:extLst>
      <p:ext uri="{BB962C8B-B14F-4D97-AF65-F5344CB8AC3E}">
        <p14:creationId xmlns:p14="http://schemas.microsoft.com/office/powerpoint/2010/main" val="1236536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id="{36C6CA5E-86D4-1A49-93B9-337F60D84B09}"/>
              </a:ext>
            </a:extLst>
          </p:cNvPr>
          <p:cNvGrpSpPr/>
          <p:nvPr/>
        </p:nvGrpSpPr>
        <p:grpSpPr>
          <a:xfrm>
            <a:off x="422524" y="3234724"/>
            <a:ext cx="11713370" cy="1203859"/>
            <a:chOff x="2080824" y="3162925"/>
            <a:chExt cx="8340726" cy="655320"/>
          </a:xfrm>
        </p:grpSpPr>
        <p:sp>
          <p:nvSpPr>
            <p:cNvPr id="37" name="Rectangle 36">
              <a:extLst>
                <a:ext uri="{FF2B5EF4-FFF2-40B4-BE49-F238E27FC236}">
                  <a16:creationId xmlns:a16="http://schemas.microsoft.com/office/drawing/2014/main" id="{8D92C0FF-CB1F-9A4E-B6EF-2EA254675007}"/>
                </a:ext>
              </a:extLst>
            </p:cNvPr>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6F33C217-C5E1-D143-9A12-E6479853C2EC}"/>
                </a:ext>
              </a:extLst>
            </p:cNvPr>
            <p:cNvSpPr txBox="1"/>
            <p:nvPr/>
          </p:nvSpPr>
          <p:spPr>
            <a:xfrm>
              <a:off x="2080824" y="3235065"/>
              <a:ext cx="8340726" cy="452353"/>
            </a:xfrm>
            <a:prstGeom prst="rect">
              <a:avLst/>
            </a:prstGeom>
            <a:noFill/>
          </p:spPr>
          <p:txBody>
            <a:bodyPr wrap="square" rtlCol="0">
              <a:spAutoFit/>
            </a:bodyPr>
            <a:lstStyle/>
            <a:p>
              <a:r>
                <a:rPr lang="en-US" sz="2400" dirty="0" err="1">
                  <a:latin typeface="Monaco" pitchFamily="2" charset="77"/>
                  <a:ea typeface="Menlo" panose="020B0609030804020204" pitchFamily="49" charset="0"/>
                  <a:cs typeface="Menlo" panose="020B0609030804020204" pitchFamily="49" charset="0"/>
                </a:rPr>
                <a:t>ggplot</a:t>
              </a:r>
              <a:r>
                <a:rPr lang="en-US" sz="2400" dirty="0">
                  <a:latin typeface="Monaco" pitchFamily="2" charset="77"/>
                  <a:ea typeface="Menlo" panose="020B0609030804020204" pitchFamily="49" charset="0"/>
                  <a:cs typeface="Menlo" panose="020B0609030804020204" pitchFamily="49" charset="0"/>
                </a:rPr>
                <a:t>(data = </a:t>
              </a:r>
              <a:r>
                <a:rPr lang="en-US" sz="2400" dirty="0">
                  <a:solidFill>
                    <a:schemeClr val="accent2"/>
                  </a:solidFill>
                  <a:latin typeface="Monaco" pitchFamily="2" charset="77"/>
                  <a:ea typeface="Menlo" panose="020B0609030804020204" pitchFamily="49" charset="0"/>
                  <a:cs typeface="Menlo" panose="020B0609030804020204" pitchFamily="49" charset="0"/>
                </a:rPr>
                <a:t>orders</a:t>
              </a:r>
              <a:r>
                <a:rPr lang="en-US" sz="2400" dirty="0">
                  <a:latin typeface="Monaco" pitchFamily="2" charset="77"/>
                  <a:ea typeface="Menlo" panose="020B0609030804020204" pitchFamily="49" charset="0"/>
                  <a:cs typeface="Menlo" panose="020B0609030804020204" pitchFamily="49" charset="0"/>
                </a:rPr>
                <a:t>) +</a:t>
              </a:r>
              <a:r>
                <a:rPr lang="en-US" sz="2400" dirty="0">
                  <a:solidFill>
                    <a:schemeClr val="accent2"/>
                  </a:solidFill>
                  <a:latin typeface="Monaco" pitchFamily="2" charset="77"/>
                  <a:ea typeface="Menlo" panose="020B0609030804020204" pitchFamily="49" charset="0"/>
                  <a:cs typeface="Menlo" panose="020B0609030804020204" pitchFamily="49" charset="0"/>
                </a:rPr>
                <a:t> </a:t>
              </a:r>
            </a:p>
            <a:p>
              <a:r>
                <a:rPr lang="en-US" sz="2400" dirty="0">
                  <a:solidFill>
                    <a:schemeClr val="accent2"/>
                  </a:solidFill>
                  <a:latin typeface="Monaco" pitchFamily="2" charset="77"/>
                  <a:ea typeface="Menlo" panose="020B0609030804020204" pitchFamily="49" charset="0"/>
                  <a:cs typeface="Menlo" panose="020B0609030804020204" pitchFamily="49" charset="0"/>
                </a:rPr>
                <a:t>  </a:t>
              </a:r>
              <a:r>
                <a:rPr lang="en-US" sz="2400" dirty="0" err="1">
                  <a:solidFill>
                    <a:schemeClr val="accent2"/>
                  </a:solidFill>
                  <a:latin typeface="Monaco" pitchFamily="2" charset="77"/>
                  <a:ea typeface="Menlo" panose="020B0609030804020204" pitchFamily="49" charset="0"/>
                  <a:cs typeface="Menlo" panose="020B0609030804020204" pitchFamily="49" charset="0"/>
                </a:rPr>
                <a:t>geom_point</a:t>
              </a:r>
              <a:r>
                <a:rPr lang="en-US" sz="2400" dirty="0">
                  <a:latin typeface="Monaco" pitchFamily="2" charset="77"/>
                  <a:ea typeface="Menlo" panose="020B0609030804020204" pitchFamily="49" charset="0"/>
                  <a:cs typeface="Menlo" panose="020B0609030804020204" pitchFamily="49" charset="0"/>
                </a:rPr>
                <a:t>(mapping = </a:t>
              </a:r>
              <a:r>
                <a:rPr lang="en-US" sz="2400" dirty="0" err="1">
                  <a:latin typeface="Monaco" pitchFamily="2" charset="77"/>
                  <a:ea typeface="Menlo" panose="020B0609030804020204" pitchFamily="49" charset="0"/>
                  <a:cs typeface="Menlo" panose="020B0609030804020204" pitchFamily="49" charset="0"/>
                </a:rPr>
                <a:t>aes</a:t>
              </a:r>
              <a:r>
                <a:rPr lang="en-US" sz="2400" dirty="0">
                  <a:latin typeface="Monaco" pitchFamily="2" charset="77"/>
                  <a:ea typeface="Menlo" panose="020B0609030804020204" pitchFamily="49" charset="0"/>
                  <a:cs typeface="Menlo" panose="020B0609030804020204" pitchFamily="49" charset="0"/>
                </a:rPr>
                <a:t>(</a:t>
              </a:r>
              <a:r>
                <a:rPr lang="en-US" sz="2400" dirty="0">
                  <a:solidFill>
                    <a:schemeClr val="accent2"/>
                  </a:solidFill>
                  <a:latin typeface="Monaco" pitchFamily="2" charset="77"/>
                  <a:ea typeface="Menlo" panose="020B0609030804020204" pitchFamily="49" charset="0"/>
                  <a:cs typeface="Menlo" panose="020B0609030804020204" pitchFamily="49" charset="0"/>
                </a:rPr>
                <a:t>x = </a:t>
              </a:r>
              <a:r>
                <a:rPr lang="en-US" sz="2400" dirty="0" err="1">
                  <a:solidFill>
                    <a:schemeClr val="accent2"/>
                  </a:solidFill>
                  <a:latin typeface="Monaco" pitchFamily="2" charset="77"/>
                  <a:ea typeface="Menlo" panose="020B0609030804020204" pitchFamily="49" charset="0"/>
                  <a:cs typeface="Menlo" panose="020B0609030804020204" pitchFamily="49" charset="0"/>
                </a:rPr>
                <a:t>order_time</a:t>
              </a:r>
              <a:r>
                <a:rPr lang="en-US" sz="2400" dirty="0">
                  <a:solidFill>
                    <a:schemeClr val="accent2"/>
                  </a:solidFill>
                  <a:latin typeface="Monaco" pitchFamily="2" charset="77"/>
                  <a:ea typeface="Menlo" panose="020B0609030804020204" pitchFamily="49" charset="0"/>
                  <a:cs typeface="Menlo" panose="020B0609030804020204" pitchFamily="49" charset="0"/>
                </a:rPr>
                <a:t>, y = </a:t>
              </a:r>
              <a:r>
                <a:rPr lang="en-US" sz="2400" dirty="0" err="1">
                  <a:solidFill>
                    <a:schemeClr val="accent2"/>
                  </a:solidFill>
                  <a:latin typeface="Monaco" pitchFamily="2" charset="77"/>
                  <a:ea typeface="Menlo" panose="020B0609030804020204" pitchFamily="49" charset="0"/>
                  <a:cs typeface="Menlo" panose="020B0609030804020204" pitchFamily="49" charset="0"/>
                </a:rPr>
                <a:t>result_time</a:t>
              </a:r>
              <a:r>
                <a:rPr lang="en-US" sz="2400" dirty="0">
                  <a:latin typeface="Monaco" pitchFamily="2" charset="77"/>
                  <a:ea typeface="Menlo" panose="020B0609030804020204" pitchFamily="49" charset="0"/>
                  <a:cs typeface="Menlo" panose="020B0609030804020204" pitchFamily="49" charset="0"/>
                </a:rPr>
                <a:t>))</a:t>
              </a:r>
            </a:p>
          </p:txBody>
        </p:sp>
      </p:grpSp>
      <p:pic>
        <p:nvPicPr>
          <p:cNvPr id="18" name="Picture 17"/>
          <p:cNvPicPr>
            <a:picLocks noChangeAspect="1"/>
          </p:cNvPicPr>
          <p:nvPr/>
        </p:nvPicPr>
        <p:blipFill>
          <a:blip r:embed="rId3"/>
          <a:stretch>
            <a:fillRect/>
          </a:stretch>
        </p:blipFill>
        <p:spPr>
          <a:xfrm>
            <a:off x="10939019" y="5629923"/>
            <a:ext cx="867253" cy="1006205"/>
          </a:xfrm>
          <a:prstGeom prst="rect">
            <a:avLst/>
          </a:prstGeom>
        </p:spPr>
      </p:pic>
      <p:sp>
        <p:nvSpPr>
          <p:cNvPr id="13" name="Rectangle 12"/>
          <p:cNvSpPr/>
          <p:nvPr/>
        </p:nvSpPr>
        <p:spPr>
          <a:xfrm>
            <a:off x="4528904" y="740977"/>
            <a:ext cx="3134191" cy="830997"/>
          </a:xfrm>
          <a:prstGeom prst="rect">
            <a:avLst/>
          </a:prstGeom>
        </p:spPr>
        <p:txBody>
          <a:bodyPr wrap="none">
            <a:spAutoFit/>
          </a:bodyPr>
          <a:lstStyle/>
          <a:p>
            <a:r>
              <a:rPr lang="en-US" sz="4800" dirty="0" err="1">
                <a:latin typeface="Monaco" charset="0"/>
                <a:ea typeface="Monaco" charset="0"/>
                <a:cs typeface="Monaco" charset="0"/>
              </a:rPr>
              <a:t>ggplot</a:t>
            </a:r>
            <a:r>
              <a:rPr lang="en-US" sz="4800" dirty="0">
                <a:latin typeface="Monaco" charset="0"/>
                <a:ea typeface="Monaco" charset="0"/>
                <a:cs typeface="Monaco" charset="0"/>
              </a:rPr>
              <a:t>()</a:t>
            </a:r>
            <a:endParaRPr lang="en-US" sz="4800" dirty="0"/>
          </a:p>
        </p:txBody>
      </p:sp>
      <p:grpSp>
        <p:nvGrpSpPr>
          <p:cNvPr id="5" name="Group 4"/>
          <p:cNvGrpSpPr/>
          <p:nvPr/>
        </p:nvGrpSpPr>
        <p:grpSpPr>
          <a:xfrm>
            <a:off x="3421229" y="1708386"/>
            <a:ext cx="2365216" cy="1246648"/>
            <a:chOff x="896764" y="1732048"/>
            <a:chExt cx="2365216" cy="1246648"/>
          </a:xfrm>
        </p:grpSpPr>
        <p:sp>
          <p:nvSpPr>
            <p:cNvPr id="29" name="Rounded Rectangular Callout 28"/>
            <p:cNvSpPr/>
            <p:nvPr/>
          </p:nvSpPr>
          <p:spPr>
            <a:xfrm>
              <a:off x="896764" y="1732048"/>
              <a:ext cx="2365216" cy="1246648"/>
            </a:xfrm>
            <a:prstGeom prst="wedgeRoundRectCallout">
              <a:avLst>
                <a:gd name="adj1" fmla="val -40759"/>
                <a:gd name="adj2" fmla="val 88113"/>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31" name="TextBox 30"/>
            <p:cNvSpPr txBox="1"/>
            <p:nvPr/>
          </p:nvSpPr>
          <p:spPr>
            <a:xfrm>
              <a:off x="896764" y="1811673"/>
              <a:ext cx="2365216" cy="1077218"/>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data frame</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7" name="Group 16"/>
          <p:cNvGrpSpPr/>
          <p:nvPr/>
        </p:nvGrpSpPr>
        <p:grpSpPr>
          <a:xfrm>
            <a:off x="6419934" y="1357667"/>
            <a:ext cx="2730760" cy="1938992"/>
            <a:chOff x="896764" y="1380787"/>
            <a:chExt cx="2365216" cy="1938992"/>
          </a:xfrm>
        </p:grpSpPr>
        <p:sp>
          <p:nvSpPr>
            <p:cNvPr id="19" name="Rounded Rectangular Callout 18"/>
            <p:cNvSpPr/>
            <p:nvPr/>
          </p:nvSpPr>
          <p:spPr>
            <a:xfrm>
              <a:off x="896764" y="1732048"/>
              <a:ext cx="2365216" cy="1246648"/>
            </a:xfrm>
            <a:prstGeom prst="wedgeRoundRectCallout">
              <a:avLst>
                <a:gd name="adj1" fmla="val -107064"/>
                <a:gd name="adj2" fmla="val 99023"/>
                <a:gd name="adj3" fmla="val 16667"/>
              </a:avLst>
            </a:prstGeom>
            <a:solidFill>
              <a:srgbClr val="92D05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TextBox 19"/>
            <p:cNvSpPr txBox="1"/>
            <p:nvPr/>
          </p:nvSpPr>
          <p:spPr>
            <a:xfrm>
              <a:off x="896764" y="1380787"/>
              <a:ext cx="2365216" cy="1938992"/>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 sign</a:t>
              </a:r>
            </a:p>
            <a:p>
              <a:pPr algn="ctr"/>
              <a:r>
                <a:rPr lang="en-US" sz="2800" dirty="0">
                  <a:solidFill>
                    <a:schemeClr val="bg1"/>
                  </a:solidFill>
                </a:rPr>
                <a:t>before new line</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21" name="Group 20"/>
          <p:cNvGrpSpPr/>
          <p:nvPr/>
        </p:nvGrpSpPr>
        <p:grpSpPr>
          <a:xfrm>
            <a:off x="422524" y="4814991"/>
            <a:ext cx="2365216" cy="1246648"/>
            <a:chOff x="896764" y="1732048"/>
            <a:chExt cx="2365216" cy="1246648"/>
          </a:xfrm>
        </p:grpSpPr>
        <p:sp>
          <p:nvSpPr>
            <p:cNvPr id="23" name="Rounded Rectangular Callout 22"/>
            <p:cNvSpPr/>
            <p:nvPr/>
          </p:nvSpPr>
          <p:spPr>
            <a:xfrm>
              <a:off x="896764" y="1732048"/>
              <a:ext cx="2365216" cy="1246648"/>
            </a:xfrm>
            <a:prstGeom prst="wedgeRoundRectCallout">
              <a:avLst>
                <a:gd name="adj1" fmla="val 2764"/>
                <a:gd name="adj2" fmla="val -98619"/>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4" name="TextBox 23"/>
            <p:cNvSpPr txBox="1"/>
            <p:nvPr/>
          </p:nvSpPr>
          <p:spPr>
            <a:xfrm>
              <a:off x="896764" y="1811673"/>
              <a:ext cx="2365216" cy="1077218"/>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type of layer</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25" name="Group 24"/>
          <p:cNvGrpSpPr/>
          <p:nvPr/>
        </p:nvGrpSpPr>
        <p:grpSpPr>
          <a:xfrm>
            <a:off x="3421230" y="4679493"/>
            <a:ext cx="2546434" cy="1508105"/>
            <a:chOff x="896764" y="1596229"/>
            <a:chExt cx="2365216" cy="1508105"/>
          </a:xfrm>
        </p:grpSpPr>
        <p:sp>
          <p:nvSpPr>
            <p:cNvPr id="26" name="Rounded Rectangular Callout 25"/>
            <p:cNvSpPr/>
            <p:nvPr/>
          </p:nvSpPr>
          <p:spPr>
            <a:xfrm>
              <a:off x="896764" y="1732048"/>
              <a:ext cx="2365216" cy="1246648"/>
            </a:xfrm>
            <a:prstGeom prst="wedgeRoundRectCallout">
              <a:avLst>
                <a:gd name="adj1" fmla="val 12023"/>
                <a:gd name="adj2" fmla="val -100305"/>
                <a:gd name="adj3" fmla="val 16667"/>
              </a:avLst>
            </a:prstGeom>
            <a:solidFill>
              <a:srgbClr val="92D05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7" name="TextBox 26"/>
            <p:cNvSpPr txBox="1"/>
            <p:nvPr/>
          </p:nvSpPr>
          <p:spPr>
            <a:xfrm>
              <a:off x="896764" y="1596229"/>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mappings inside</a:t>
              </a:r>
            </a:p>
            <a:p>
              <a:pPr algn="ctr"/>
              <a:r>
                <a:rPr lang="en-US" sz="2400" dirty="0">
                  <a:solidFill>
                    <a:schemeClr val="bg1"/>
                  </a:solidFill>
                </a:rPr>
                <a:t> </a:t>
              </a:r>
              <a:r>
                <a:rPr lang="en-US" sz="2400" b="1" dirty="0" err="1">
                  <a:solidFill>
                    <a:schemeClr val="bg1"/>
                  </a:solidFill>
                  <a:latin typeface="Monaco" charset="0"/>
                  <a:ea typeface="Monaco" charset="0"/>
                  <a:cs typeface="Monaco" charset="0"/>
                </a:rPr>
                <a:t>aes</a:t>
              </a:r>
              <a:r>
                <a:rPr lang="en-US" sz="2400" b="1" dirty="0">
                  <a:solidFill>
                    <a:schemeClr val="bg1"/>
                  </a:solidFill>
                  <a:latin typeface="Monaco" charset="0"/>
                  <a:ea typeface="Monaco" charset="0"/>
                  <a:cs typeface="Monaco" charset="0"/>
                </a:rPr>
                <a:t>()</a:t>
              </a:r>
              <a:r>
                <a:rPr lang="en-US" sz="2800" dirty="0">
                  <a:solidFill>
                    <a:schemeClr val="bg1"/>
                  </a:solidFill>
                </a:rPr>
                <a:t> function</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28" name="Group 27"/>
          <p:cNvGrpSpPr/>
          <p:nvPr/>
        </p:nvGrpSpPr>
        <p:grpSpPr>
          <a:xfrm>
            <a:off x="6510510" y="4794467"/>
            <a:ext cx="2365216" cy="1246648"/>
            <a:chOff x="896764" y="1732048"/>
            <a:chExt cx="2365216" cy="1246648"/>
          </a:xfrm>
        </p:grpSpPr>
        <p:sp>
          <p:nvSpPr>
            <p:cNvPr id="30" name="Rounded Rectangular Callout 29"/>
            <p:cNvSpPr/>
            <p:nvPr/>
          </p:nvSpPr>
          <p:spPr>
            <a:xfrm>
              <a:off x="896764" y="1732048"/>
              <a:ext cx="2365216" cy="1246648"/>
            </a:xfrm>
            <a:prstGeom prst="wedgeRoundRectCallout">
              <a:avLst>
                <a:gd name="adj1" fmla="val -28669"/>
                <a:gd name="adj2" fmla="val -92462"/>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34" name="TextBox 33"/>
            <p:cNvSpPr txBox="1"/>
            <p:nvPr/>
          </p:nvSpPr>
          <p:spPr>
            <a:xfrm>
              <a:off x="896764" y="2088671"/>
              <a:ext cx="2365216" cy="523220"/>
            </a:xfrm>
            <a:prstGeom prst="rect">
              <a:avLst/>
            </a:prstGeom>
            <a:noFill/>
          </p:spPr>
          <p:txBody>
            <a:bodyPr wrap="square" rtlCol="0" anchor="ctr">
              <a:spAutoFit/>
            </a:bodyPr>
            <a:lstStyle/>
            <a:p>
              <a:pPr algn="ctr"/>
              <a:r>
                <a:rPr lang="en-US" sz="2400" dirty="0">
                  <a:solidFill>
                    <a:schemeClr val="bg1"/>
                  </a:solidFill>
                  <a:latin typeface="Monaco" pitchFamily="2" charset="77"/>
                </a:rPr>
                <a:t>x</a:t>
              </a:r>
              <a:r>
                <a:rPr lang="en-US" sz="2800" dirty="0">
                  <a:solidFill>
                    <a:schemeClr val="bg1"/>
                  </a:solidFill>
                </a:rPr>
                <a:t> variable</a:t>
              </a:r>
              <a:endParaRPr lang="en-US" dirty="0">
                <a:solidFill>
                  <a:schemeClr val="bg1"/>
                </a:solidFill>
              </a:endParaRPr>
            </a:p>
          </p:txBody>
        </p:sp>
      </p:grpSp>
      <p:grpSp>
        <p:nvGrpSpPr>
          <p:cNvPr id="32" name="Group 31"/>
          <p:cNvGrpSpPr/>
          <p:nvPr/>
        </p:nvGrpSpPr>
        <p:grpSpPr>
          <a:xfrm>
            <a:off x="422524" y="1572568"/>
            <a:ext cx="2365216" cy="1508105"/>
            <a:chOff x="896764" y="1596230"/>
            <a:chExt cx="2365216" cy="1508105"/>
          </a:xfrm>
        </p:grpSpPr>
        <p:sp>
          <p:nvSpPr>
            <p:cNvPr id="33" name="Rounded Rectangular Callout 32"/>
            <p:cNvSpPr/>
            <p:nvPr/>
          </p:nvSpPr>
          <p:spPr>
            <a:xfrm>
              <a:off x="896764" y="1732048"/>
              <a:ext cx="2365216" cy="1246648"/>
            </a:xfrm>
            <a:prstGeom prst="wedgeRoundRectCallout">
              <a:avLst>
                <a:gd name="adj1" fmla="val -6901"/>
                <a:gd name="adj2" fmla="val 80824"/>
                <a:gd name="adj3" fmla="val 16667"/>
              </a:avLst>
            </a:prstGeom>
            <a:solidFill>
              <a:srgbClr val="92D05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35" name="TextBox 34"/>
            <p:cNvSpPr txBox="1"/>
            <p:nvPr/>
          </p:nvSpPr>
          <p:spPr>
            <a:xfrm>
              <a:off x="896764" y="1596230"/>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initialize a plot</a:t>
              </a:r>
            </a:p>
            <a:p>
              <a:pPr algn="ctr"/>
              <a:r>
                <a:rPr lang="en-US" sz="2800" dirty="0">
                  <a:solidFill>
                    <a:schemeClr val="bg1"/>
                  </a:solidFill>
                </a:rPr>
                <a:t>with </a:t>
              </a:r>
              <a:r>
                <a:rPr lang="en-US" sz="2400" b="1" dirty="0" err="1">
                  <a:solidFill>
                    <a:schemeClr val="bg1"/>
                  </a:solidFill>
                  <a:latin typeface="Monaco" charset="0"/>
                  <a:ea typeface="Monaco" charset="0"/>
                  <a:cs typeface="Monaco" charset="0"/>
                </a:rPr>
                <a:t>ggplot</a:t>
              </a:r>
              <a:r>
                <a:rPr lang="en-US" sz="2400" b="1" dirty="0">
                  <a:solidFill>
                    <a:schemeClr val="bg1"/>
                  </a:solidFill>
                  <a:latin typeface="Monaco" charset="0"/>
                  <a:ea typeface="Monaco" charset="0"/>
                  <a:cs typeface="Monaco" charset="0"/>
                </a:rPr>
                <a:t>()</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39" name="Group 38">
            <a:extLst>
              <a:ext uri="{FF2B5EF4-FFF2-40B4-BE49-F238E27FC236}">
                <a16:creationId xmlns:a16="http://schemas.microsoft.com/office/drawing/2014/main" id="{B878E30D-B972-A449-A9E8-3788FCC6B36C}"/>
              </a:ext>
            </a:extLst>
          </p:cNvPr>
          <p:cNvGrpSpPr/>
          <p:nvPr/>
        </p:nvGrpSpPr>
        <p:grpSpPr>
          <a:xfrm>
            <a:off x="9418573" y="4799558"/>
            <a:ext cx="2365216" cy="1246648"/>
            <a:chOff x="896764" y="1732048"/>
            <a:chExt cx="2365216" cy="1246648"/>
          </a:xfrm>
        </p:grpSpPr>
        <p:sp>
          <p:nvSpPr>
            <p:cNvPr id="40" name="Rounded Rectangular Callout 39">
              <a:extLst>
                <a:ext uri="{FF2B5EF4-FFF2-40B4-BE49-F238E27FC236}">
                  <a16:creationId xmlns:a16="http://schemas.microsoft.com/office/drawing/2014/main" id="{065AFE25-FB19-654D-BF2E-FE437843CDC5}"/>
                </a:ext>
              </a:extLst>
            </p:cNvPr>
            <p:cNvSpPr/>
            <p:nvPr/>
          </p:nvSpPr>
          <p:spPr>
            <a:xfrm>
              <a:off x="896764" y="1732048"/>
              <a:ext cx="2365216" cy="1246648"/>
            </a:xfrm>
            <a:prstGeom prst="wedgeRoundRectCallout">
              <a:avLst>
                <a:gd name="adj1" fmla="val -28669"/>
                <a:gd name="adj2" fmla="val -92462"/>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9B954484-1E48-7043-83CD-BEF8A8E703A1}"/>
                </a:ext>
              </a:extLst>
            </p:cNvPr>
            <p:cNvSpPr txBox="1"/>
            <p:nvPr/>
          </p:nvSpPr>
          <p:spPr>
            <a:xfrm>
              <a:off x="896764" y="2088671"/>
              <a:ext cx="2365216" cy="523220"/>
            </a:xfrm>
            <a:prstGeom prst="rect">
              <a:avLst/>
            </a:prstGeom>
            <a:noFill/>
          </p:spPr>
          <p:txBody>
            <a:bodyPr wrap="square" rtlCol="0" anchor="ctr">
              <a:spAutoFit/>
            </a:bodyPr>
            <a:lstStyle/>
            <a:p>
              <a:pPr algn="ctr"/>
              <a:r>
                <a:rPr lang="en-US" sz="2400" dirty="0">
                  <a:solidFill>
                    <a:schemeClr val="bg1"/>
                  </a:solidFill>
                  <a:latin typeface="Monaco" pitchFamily="2" charset="77"/>
                </a:rPr>
                <a:t>y</a:t>
              </a:r>
              <a:r>
                <a:rPr lang="en-US" sz="2800" dirty="0">
                  <a:solidFill>
                    <a:schemeClr val="bg1"/>
                  </a:solidFill>
                </a:rPr>
                <a:t> variable</a:t>
              </a:r>
              <a:endParaRPr lang="en-US" dirty="0">
                <a:solidFill>
                  <a:schemeClr val="bg1"/>
                </a:solidFill>
              </a:endParaRPr>
            </a:p>
          </p:txBody>
        </p:sp>
      </p:grpSp>
    </p:spTree>
    <p:extLst>
      <p:ext uri="{BB962C8B-B14F-4D97-AF65-F5344CB8AC3E}">
        <p14:creationId xmlns:p14="http://schemas.microsoft.com/office/powerpoint/2010/main" val="708822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 make </a:t>
            </a:r>
            <a:r>
              <a:rPr lang="en-US" b="1" dirty="0"/>
              <a:t>any</a:t>
            </a:r>
            <a:r>
              <a:rPr lang="en-US" dirty="0"/>
              <a:t> kind of graph:</a:t>
            </a:r>
          </a:p>
        </p:txBody>
      </p:sp>
      <p:pic>
        <p:nvPicPr>
          <p:cNvPr id="3" name="Picture 2"/>
          <p:cNvPicPr>
            <a:picLocks noChangeAspect="1"/>
          </p:cNvPicPr>
          <p:nvPr/>
        </p:nvPicPr>
        <p:blipFill>
          <a:blip r:embed="rId3"/>
          <a:stretch>
            <a:fillRect/>
          </a:stretch>
        </p:blipFill>
        <p:spPr>
          <a:xfrm>
            <a:off x="10939019" y="5629923"/>
            <a:ext cx="867253" cy="1006205"/>
          </a:xfrm>
          <a:prstGeom prst="rect">
            <a:avLst/>
          </a:prstGeom>
        </p:spPr>
      </p:pic>
      <p:grpSp>
        <p:nvGrpSpPr>
          <p:cNvPr id="4" name="Group 3"/>
          <p:cNvGrpSpPr/>
          <p:nvPr/>
        </p:nvGrpSpPr>
        <p:grpSpPr>
          <a:xfrm>
            <a:off x="1082486" y="3200400"/>
            <a:ext cx="9856737" cy="1241527"/>
            <a:chOff x="2080825" y="3162925"/>
            <a:chExt cx="8090002" cy="655320"/>
          </a:xfrm>
        </p:grpSpPr>
        <p:sp>
          <p:nvSpPr>
            <p:cNvPr id="5" name="Rectangle 4"/>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080825" y="3235065"/>
              <a:ext cx="8090002" cy="503610"/>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i="1"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i="1"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i="1"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a:t>
              </a:r>
            </a:p>
          </p:txBody>
        </p:sp>
      </p:grpSp>
      <p:grpSp>
        <p:nvGrpSpPr>
          <p:cNvPr id="7" name="Group 6"/>
          <p:cNvGrpSpPr/>
          <p:nvPr/>
        </p:nvGrpSpPr>
        <p:grpSpPr>
          <a:xfrm>
            <a:off x="4054908" y="1408516"/>
            <a:ext cx="2856879" cy="1938992"/>
            <a:chOff x="896764" y="1380787"/>
            <a:chExt cx="2365216" cy="1938992"/>
          </a:xfrm>
        </p:grpSpPr>
        <p:sp>
          <p:nvSpPr>
            <p:cNvPr id="8" name="Rounded Rectangular Callout 7"/>
            <p:cNvSpPr/>
            <p:nvPr/>
          </p:nvSpPr>
          <p:spPr>
            <a:xfrm>
              <a:off x="896764" y="1732048"/>
              <a:ext cx="2365216" cy="1246648"/>
            </a:xfrm>
            <a:prstGeom prst="wedgeRoundRectCallout">
              <a:avLst>
                <a:gd name="adj1" fmla="val -6901"/>
                <a:gd name="adj2" fmla="val 80824"/>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9" name="TextBox 8"/>
            <p:cNvSpPr txBox="1"/>
            <p:nvPr/>
          </p:nvSpPr>
          <p:spPr>
            <a:xfrm>
              <a:off x="896764" y="1380787"/>
              <a:ext cx="2365216" cy="1938992"/>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1. Choose a “tidy”</a:t>
              </a:r>
            </a:p>
            <a:p>
              <a:pPr algn="ctr"/>
              <a:r>
                <a:rPr lang="en-US" sz="2800" b="1" dirty="0">
                  <a:solidFill>
                    <a:schemeClr val="bg1"/>
                  </a:solidFill>
                </a:rPr>
                <a:t>data</a:t>
              </a:r>
              <a:r>
                <a:rPr lang="en-US" sz="2800" dirty="0">
                  <a:solidFill>
                    <a:schemeClr val="bg1"/>
                  </a:solidFill>
                </a:rPr>
                <a:t> frame</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0" name="Group 9"/>
          <p:cNvGrpSpPr/>
          <p:nvPr/>
        </p:nvGrpSpPr>
        <p:grpSpPr>
          <a:xfrm>
            <a:off x="2166843" y="4635902"/>
            <a:ext cx="3082490" cy="1508105"/>
            <a:chOff x="896764" y="1596230"/>
            <a:chExt cx="2365216" cy="1508105"/>
          </a:xfrm>
        </p:grpSpPr>
        <p:sp>
          <p:nvSpPr>
            <p:cNvPr id="11" name="Rounded Rectangular Callout 10"/>
            <p:cNvSpPr/>
            <p:nvPr/>
          </p:nvSpPr>
          <p:spPr>
            <a:xfrm>
              <a:off x="896764" y="1732048"/>
              <a:ext cx="2365216" cy="1246648"/>
            </a:xfrm>
            <a:prstGeom prst="wedgeRoundRectCallout">
              <a:avLst>
                <a:gd name="adj1" fmla="val -713"/>
                <a:gd name="adj2" fmla="val -95756"/>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TextBox 11"/>
            <p:cNvSpPr txBox="1"/>
            <p:nvPr/>
          </p:nvSpPr>
          <p:spPr>
            <a:xfrm>
              <a:off x="896764" y="1596230"/>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2. Pick a “</a:t>
              </a:r>
              <a:r>
                <a:rPr lang="en-US" sz="2800" b="1" dirty="0" err="1">
                  <a:solidFill>
                    <a:schemeClr val="bg1"/>
                  </a:solidFill>
                </a:rPr>
                <a:t>geom</a:t>
              </a:r>
              <a:r>
                <a:rPr lang="en-US" sz="2800" dirty="0">
                  <a:solidFill>
                    <a:schemeClr val="bg1"/>
                  </a:solidFill>
                </a:rPr>
                <a:t>”</a:t>
              </a:r>
              <a:r>
                <a:rPr lang="en-US" sz="2800" b="1" dirty="0">
                  <a:solidFill>
                    <a:schemeClr val="bg1"/>
                  </a:solidFill>
                </a:rPr>
                <a:t> </a:t>
              </a:r>
              <a:r>
                <a:rPr lang="en-US" sz="2800" dirty="0">
                  <a:solidFill>
                    <a:schemeClr val="bg1"/>
                  </a:solidFill>
                </a:rPr>
                <a:t>function</a:t>
              </a:r>
              <a:endParaRPr lang="en-US" sz="2800"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3" name="Group 12"/>
          <p:cNvGrpSpPr/>
          <p:nvPr/>
        </p:nvGrpSpPr>
        <p:grpSpPr>
          <a:xfrm>
            <a:off x="7061201" y="4771720"/>
            <a:ext cx="3683000" cy="1246648"/>
            <a:chOff x="896764" y="1732048"/>
            <a:chExt cx="2365216" cy="1246648"/>
          </a:xfrm>
        </p:grpSpPr>
        <p:sp>
          <p:nvSpPr>
            <p:cNvPr id="14" name="Rounded Rectangular Callout 13"/>
            <p:cNvSpPr/>
            <p:nvPr/>
          </p:nvSpPr>
          <p:spPr>
            <a:xfrm>
              <a:off x="896764" y="1732048"/>
              <a:ext cx="2365216" cy="1246648"/>
            </a:xfrm>
            <a:prstGeom prst="wedgeRoundRectCallout">
              <a:avLst>
                <a:gd name="adj1" fmla="val 1986"/>
                <a:gd name="adj2" fmla="val -96553"/>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5" name="TextBox 14"/>
            <p:cNvSpPr txBox="1"/>
            <p:nvPr/>
          </p:nvSpPr>
          <p:spPr>
            <a:xfrm>
              <a:off x="896764" y="1873229"/>
              <a:ext cx="2365216" cy="954107"/>
            </a:xfrm>
            <a:prstGeom prst="rect">
              <a:avLst/>
            </a:prstGeom>
            <a:noFill/>
          </p:spPr>
          <p:txBody>
            <a:bodyPr wrap="square" rtlCol="0" anchor="ctr">
              <a:spAutoFit/>
            </a:bodyPr>
            <a:lstStyle/>
            <a:p>
              <a:pPr algn="ctr"/>
              <a:r>
                <a:rPr lang="en-US" sz="2800" dirty="0">
                  <a:solidFill>
                    <a:schemeClr val="bg1"/>
                  </a:solidFill>
                </a:rPr>
                <a:t>3. Write aesthetic </a:t>
              </a:r>
              <a:r>
                <a:rPr lang="en-US" sz="2800" b="1" dirty="0">
                  <a:solidFill>
                    <a:schemeClr val="bg1"/>
                  </a:solidFill>
                </a:rPr>
                <a:t>mappings</a:t>
              </a:r>
              <a:endParaRPr lang="en-US" sz="2800" dirty="0">
                <a:solidFill>
                  <a:schemeClr val="bg1"/>
                </a:solidFill>
                <a:latin typeface="Monaco" charset="0"/>
                <a:ea typeface="Monaco" charset="0"/>
                <a:cs typeface="Monaco" charset="0"/>
              </a:endParaRPr>
            </a:p>
          </p:txBody>
        </p:sp>
      </p:grpSp>
    </p:spTree>
    <p:extLst>
      <p:ext uri="{BB962C8B-B14F-4D97-AF65-F5344CB8AC3E}">
        <p14:creationId xmlns:p14="http://schemas.microsoft.com/office/powerpoint/2010/main" val="49381144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RCDA MGH 2018 Template" id="{EDF309EF-84D3-1348-B69F-FB3BCAEF6D5D}" vid="{E8ADBC31-0938-DF46-B2BA-A65B80794F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RCDA MGH 2018 Template</Template>
  <TotalTime>9074</TotalTime>
  <Words>3289</Words>
  <Application>Microsoft Macintosh PowerPoint</Application>
  <PresentationFormat>Widescreen</PresentationFormat>
  <Paragraphs>307</Paragraphs>
  <Slides>39</Slides>
  <Notes>38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Calibri</vt:lpstr>
      <vt:lpstr>Monaco</vt:lpstr>
      <vt:lpstr>Tw Cen MT</vt:lpstr>
      <vt:lpstr>Tw Cen MT Condensed</vt:lpstr>
      <vt:lpstr>Wingdings 3</vt:lpstr>
      <vt:lpstr>Integral</vt:lpstr>
      <vt:lpstr>An Introduction to the R Programming Language</vt:lpstr>
      <vt:lpstr>PowerPoint Presentation</vt:lpstr>
      <vt:lpstr>Your Turn 1</vt:lpstr>
      <vt:lpstr>Your Turn 2</vt:lpstr>
      <vt:lpstr>PowerPoint Presentation</vt:lpstr>
      <vt:lpstr>PowerPoint Presentation</vt:lpstr>
      <vt:lpstr>PowerPoint Presentation</vt:lpstr>
      <vt:lpstr>PowerPoint Presentation</vt:lpstr>
      <vt:lpstr>To make any kind of graph:</vt:lpstr>
      <vt:lpstr>1. Pick a “Tidy” Data Frame</vt:lpstr>
      <vt:lpstr>2. Choose a “Geom” Function</vt:lpstr>
      <vt:lpstr>PowerPoint Presentation</vt:lpstr>
      <vt:lpstr>3. Write Aesthetic Mappings</vt:lpstr>
      <vt:lpstr>Aesthetics</vt:lpstr>
      <vt:lpstr>Your Turn 3</vt:lpstr>
      <vt:lpstr>Your Turn 4</vt:lpstr>
      <vt:lpstr>Setting vs Mapping Aesthetics</vt:lpstr>
      <vt:lpstr>PowerPoint Presentation</vt:lpstr>
      <vt:lpstr>PowerPoint Presentation</vt:lpstr>
      <vt:lpstr>PowerPoint Presentation</vt:lpstr>
      <vt:lpstr>PowerPoint Presentation</vt:lpstr>
      <vt:lpstr>Geom Functions</vt:lpstr>
      <vt:lpstr>PowerPoint Presentation</vt:lpstr>
      <vt:lpstr>PowerPoint Presentation</vt:lpstr>
      <vt:lpstr>PowerPoint Presentation</vt:lpstr>
      <vt:lpstr>Your Turn 5</vt:lpstr>
      <vt:lpstr>Global vs Local Settings</vt:lpstr>
      <vt:lpstr>PowerPoint Presentation</vt:lpstr>
      <vt:lpstr>PowerPoint Presentation</vt:lpstr>
      <vt:lpstr>What Else?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Reproducible Clinical Data Analysis with R and RStudio</dc:title>
  <dc:creator>Kadauke, Stephan,M.D.</dc:creator>
  <cp:lastModifiedBy>Patrick C Mathias</cp:lastModifiedBy>
  <cp:revision>403</cp:revision>
  <cp:lastPrinted>2019-05-03T17:31:12Z</cp:lastPrinted>
  <dcterms:created xsi:type="dcterms:W3CDTF">2018-02-26T19:02:44Z</dcterms:created>
  <dcterms:modified xsi:type="dcterms:W3CDTF">2019-08-01T03:43:27Z</dcterms:modified>
</cp:coreProperties>
</file>

<file path=docProps/thumbnail.jpeg>
</file>